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408" r:id="rId5"/>
    <p:sldId id="267" r:id="rId6"/>
    <p:sldId id="268" r:id="rId7"/>
    <p:sldId id="269" r:id="rId8"/>
    <p:sldId id="270" r:id="rId9"/>
    <p:sldId id="271" r:id="rId10"/>
    <p:sldId id="272" r:id="rId11"/>
    <p:sldId id="259" r:id="rId12"/>
    <p:sldId id="273" r:id="rId13"/>
    <p:sldId id="274" r:id="rId14"/>
    <p:sldId id="275" r:id="rId15"/>
    <p:sldId id="263" r:id="rId16"/>
    <p:sldId id="276" r:id="rId17"/>
    <p:sldId id="279" r:id="rId18"/>
    <p:sldId id="280" r:id="rId19"/>
    <p:sldId id="281" r:id="rId20"/>
    <p:sldId id="283" r:id="rId21"/>
    <p:sldId id="277" r:id="rId22"/>
    <p:sldId id="278" r:id="rId23"/>
    <p:sldId id="284" r:id="rId24"/>
    <p:sldId id="409" r:id="rId25"/>
    <p:sldId id="282" r:id="rId26"/>
    <p:sldId id="285" r:id="rId27"/>
    <p:sldId id="286" r:id="rId28"/>
    <p:sldId id="287" r:id="rId29"/>
    <p:sldId id="410" r:id="rId30"/>
    <p:sldId id="288" r:id="rId31"/>
    <p:sldId id="289" r:id="rId32"/>
    <p:sldId id="295" r:id="rId33"/>
    <p:sldId id="411" r:id="rId34"/>
    <p:sldId id="296" r:id="rId35"/>
    <p:sldId id="299" r:id="rId36"/>
    <p:sldId id="412" r:id="rId37"/>
    <p:sldId id="290" r:id="rId38"/>
    <p:sldId id="300" r:id="rId39"/>
    <p:sldId id="294" r:id="rId40"/>
    <p:sldId id="291" r:id="rId41"/>
    <p:sldId id="292" r:id="rId42"/>
    <p:sldId id="413" r:id="rId43"/>
    <p:sldId id="297" r:id="rId44"/>
    <p:sldId id="298" r:id="rId45"/>
    <p:sldId id="301" r:id="rId46"/>
    <p:sldId id="302" r:id="rId47"/>
    <p:sldId id="303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414" r:id="rId56"/>
    <p:sldId id="304" r:id="rId57"/>
    <p:sldId id="312" r:id="rId58"/>
    <p:sldId id="313" r:id="rId59"/>
    <p:sldId id="315" r:id="rId60"/>
    <p:sldId id="317" r:id="rId61"/>
    <p:sldId id="316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415" r:id="rId77"/>
    <p:sldId id="264" r:id="rId78"/>
    <p:sldId id="333" r:id="rId79"/>
    <p:sldId id="335" r:id="rId80"/>
    <p:sldId id="336" r:id="rId81"/>
    <p:sldId id="337" r:id="rId82"/>
    <p:sldId id="416" r:id="rId83"/>
    <p:sldId id="417" r:id="rId84"/>
    <p:sldId id="338" r:id="rId85"/>
    <p:sldId id="339" r:id="rId86"/>
    <p:sldId id="340" r:id="rId87"/>
    <p:sldId id="341" r:id="rId88"/>
    <p:sldId id="344" r:id="rId89"/>
    <p:sldId id="345" r:id="rId90"/>
    <p:sldId id="346" r:id="rId91"/>
    <p:sldId id="342" r:id="rId92"/>
    <p:sldId id="347" r:id="rId93"/>
    <p:sldId id="349" r:id="rId94"/>
    <p:sldId id="348" r:id="rId95"/>
    <p:sldId id="350" r:id="rId96"/>
    <p:sldId id="372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3" r:id="rId119"/>
    <p:sldId id="374" r:id="rId120"/>
    <p:sldId id="375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418" r:id="rId131"/>
    <p:sldId id="26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5" r:id="rId149"/>
    <p:sldId id="404" r:id="rId150"/>
    <p:sldId id="402" r:id="rId151"/>
    <p:sldId id="403" r:id="rId152"/>
    <p:sldId id="406" r:id="rId153"/>
    <p:sldId id="407" r:id="rId154"/>
    <p:sldId id="419" r:id="rId155"/>
    <p:sldId id="420" r:id="rId15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0984BA9-27DB-5E46-8C3B-B6ACD66B0EE6}">
          <p14:sldIdLst>
            <p14:sldId id="256"/>
            <p14:sldId id="257"/>
            <p14:sldId id="258"/>
            <p14:sldId id="408"/>
            <p14:sldId id="267"/>
            <p14:sldId id="268"/>
            <p14:sldId id="269"/>
            <p14:sldId id="270"/>
            <p14:sldId id="271"/>
            <p14:sldId id="272"/>
            <p14:sldId id="259"/>
            <p14:sldId id="273"/>
            <p14:sldId id="274"/>
            <p14:sldId id="275"/>
          </p14:sldIdLst>
        </p14:section>
        <p14:section name="臨床表現" id="{766DF32B-BAE3-CD42-923D-D216E46A0934}">
          <p14:sldIdLst>
            <p14:sldId id="263"/>
            <p14:sldId id="276"/>
            <p14:sldId id="279"/>
            <p14:sldId id="280"/>
            <p14:sldId id="281"/>
            <p14:sldId id="283"/>
            <p14:sldId id="277"/>
            <p14:sldId id="278"/>
            <p14:sldId id="284"/>
            <p14:sldId id="409"/>
            <p14:sldId id="282"/>
            <p14:sldId id="285"/>
            <p14:sldId id="286"/>
            <p14:sldId id="287"/>
            <p14:sldId id="410"/>
            <p14:sldId id="288"/>
            <p14:sldId id="289"/>
            <p14:sldId id="295"/>
            <p14:sldId id="411"/>
            <p14:sldId id="296"/>
            <p14:sldId id="299"/>
            <p14:sldId id="412"/>
            <p14:sldId id="290"/>
            <p14:sldId id="300"/>
            <p14:sldId id="294"/>
            <p14:sldId id="291"/>
            <p14:sldId id="292"/>
            <p14:sldId id="413"/>
            <p14:sldId id="297"/>
            <p14:sldId id="298"/>
            <p14:sldId id="301"/>
            <p14:sldId id="302"/>
            <p14:sldId id="303"/>
            <p14:sldId id="305"/>
            <p14:sldId id="306"/>
            <p14:sldId id="307"/>
            <p14:sldId id="308"/>
            <p14:sldId id="309"/>
            <p14:sldId id="310"/>
            <p14:sldId id="311"/>
            <p14:sldId id="414"/>
            <p14:sldId id="304"/>
            <p14:sldId id="312"/>
            <p14:sldId id="313"/>
            <p14:sldId id="315"/>
            <p14:sldId id="317"/>
            <p14:sldId id="316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415"/>
          </p14:sldIdLst>
        </p14:section>
        <p14:section name="診斷工具" id="{9E986647-1BCF-9745-AF22-CF682B99CF54}">
          <p14:sldIdLst>
            <p14:sldId id="264"/>
            <p14:sldId id="333"/>
            <p14:sldId id="335"/>
            <p14:sldId id="336"/>
            <p14:sldId id="337"/>
            <p14:sldId id="416"/>
            <p14:sldId id="417"/>
            <p14:sldId id="338"/>
            <p14:sldId id="339"/>
            <p14:sldId id="340"/>
            <p14:sldId id="341"/>
            <p14:sldId id="344"/>
            <p14:sldId id="345"/>
            <p14:sldId id="346"/>
            <p14:sldId id="342"/>
            <p14:sldId id="347"/>
            <p14:sldId id="349"/>
            <p14:sldId id="348"/>
            <p14:sldId id="350"/>
            <p14:sldId id="372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3"/>
            <p14:sldId id="374"/>
            <p14:sldId id="375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418"/>
          </p14:sldIdLst>
        </p14:section>
        <p14:section name="鑑別診斷" id="{77F40374-7E69-B042-ABBB-36F418CDDD1A}">
          <p14:sldIdLst>
            <p14:sldId id="26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5"/>
            <p14:sldId id="404"/>
            <p14:sldId id="402"/>
            <p14:sldId id="403"/>
            <p14:sldId id="406"/>
            <p14:sldId id="407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F5F5F5"/>
    <a:srgbClr val="4472C4"/>
    <a:srgbClr val="0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>
        <p:scale>
          <a:sx n="97" d="100"/>
          <a:sy n="97" d="100"/>
        </p:scale>
        <p:origin x="354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B48891-C2A0-4250-88E3-C5325980F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17662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06A71C3-856F-4D34-8C3A-9A9F79153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6840"/>
            <a:ext cx="9144000" cy="600959"/>
          </a:xfrm>
        </p:spPr>
        <p:txBody>
          <a:bodyPr>
            <a:noAutofit/>
          </a:bodyPr>
          <a:lstStyle>
            <a:lvl1pPr marL="0" indent="0" algn="ctr">
              <a:buNone/>
              <a:defRPr sz="4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758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ED5A19-9F90-42E9-AEEF-140E072D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4A9856-6DD9-4495-9599-BD377BB54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6535E7-AC9C-4EC4-87D9-A67D613F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4108-364A-490A-B1F0-B47498001C5D}" type="datetimeFigureOut">
              <a:rPr lang="zh-TW" altLang="en-US" smtClean="0"/>
              <a:t>2022/8/20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764F4E-32BB-4541-B05E-D590259B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0B957A-5B2B-4A16-A453-8F011F9D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333-F087-4A94-AAFB-EE3E31286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5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941C6B-E7B3-43A9-A889-88C0EBD8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3649B3-A1F0-4AB4-970B-5F4A3CC2E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60DF420-3E20-4DC6-BD56-BE97311E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390B1FC-F583-4FCF-91AF-3018F0F3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4108-364A-490A-B1F0-B47498001C5D}" type="datetimeFigureOut">
              <a:rPr lang="zh-TW" altLang="en-US" smtClean="0"/>
              <a:t>2022/8/20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324748-85F2-4477-83DA-823E90E7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04AE93C-6D21-4E3D-92E6-E627637A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333-F087-4A94-AAFB-EE3E31286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637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82614F-AC2A-48A9-B85D-1AC2C99D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714DFFA-77E3-42BD-891C-26B5E3C8A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34B8049-7D2B-46F6-A05E-C5114D8E1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7D66A27-8EEC-4C67-BC07-9BC6DE24F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5E9F046-60A9-4F06-98EB-AC84CACF4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BBD9032-1E6F-456A-AB01-750A4FF5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4108-364A-490A-B1F0-B47498001C5D}" type="datetimeFigureOut">
              <a:rPr lang="zh-TW" altLang="en-US" smtClean="0"/>
              <a:t>2022/8/20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6D622B6-9E70-4C0A-8A40-6DE16D38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57B8A9C-0962-4CFA-8239-921C0705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333-F087-4A94-AAFB-EE3E31286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72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91E77E-E5FA-499C-815D-53B4C43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0642398-9E16-4574-B6FD-C46BC164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4108-364A-490A-B1F0-B47498001C5D}" type="datetimeFigureOut">
              <a:rPr lang="zh-TW" altLang="en-US" smtClean="0"/>
              <a:t>2022/8/20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8BD4235-8766-4782-AD9C-3851459F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8D360F-72B7-4F25-902F-D5E783F3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333-F087-4A94-AAFB-EE3E31286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827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80B69CF-1A3E-4680-B4F4-BFC378AB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4108-364A-490A-B1F0-B47498001C5D}" type="datetimeFigureOut">
              <a:rPr lang="zh-TW" altLang="en-US" smtClean="0"/>
              <a:t>2022/8/20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BEBA493-B768-4087-931A-1AF6C7BB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C869914-D2DB-452E-B2D3-60EAF420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333-F087-4A94-AAFB-EE3E31286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536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3C2C59-68E0-4CC6-81F6-17440B4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2A255A-CB80-49CD-BD69-9C10B7E8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F8EE5A9-C6C2-4367-A44A-63EBF1D28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E2548EF-2677-4BA6-8C19-1F762B45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4108-364A-490A-B1F0-B47498001C5D}" type="datetimeFigureOut">
              <a:rPr lang="zh-TW" altLang="en-US" smtClean="0"/>
              <a:t>2022/8/20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A08A37-95F4-44C5-93BE-0B9BF8D4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D6307FA-5263-4A43-992A-148056B8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333-F087-4A94-AAFB-EE3E31286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360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559C88-63E8-4A7F-8188-FA1C3485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D55FA56-1574-4B0A-9FC1-FA902D4C6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D151C62-F66F-4D4F-B2FF-13A5F74A0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BEC982-86C2-468A-94FC-D0DB76349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4108-364A-490A-B1F0-B47498001C5D}" type="datetimeFigureOut">
              <a:rPr lang="zh-TW" altLang="en-US" smtClean="0"/>
              <a:t>2022/8/20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1165F63-D94A-4A0C-8CE2-A6AE01BE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BCAD1F-57C8-448F-99F9-5F884C34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333-F087-4A94-AAFB-EE3E31286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120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5EC826-5D7A-4CEA-A355-5ACBD5E1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0D7C926-11B4-499A-9DF8-CCD055C88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97D146-89C2-42CD-80D6-644FD8F1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4108-364A-490A-B1F0-B47498001C5D}" type="datetimeFigureOut">
              <a:rPr lang="zh-TW" altLang="en-US" smtClean="0"/>
              <a:t>2022/8/20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E9583C-B71B-4AC4-8F72-FFB05EE3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17E7AC-6993-45B7-A0D8-B9571091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333-F087-4A94-AAFB-EE3E31286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427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E65A218-B78D-4E5A-8B4A-7B5F3D226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0D16011-810E-4B27-A90B-AC6B79DCA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C236EA-4337-4B72-B7E3-01153F1D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4108-364A-490A-B1F0-B47498001C5D}" type="datetimeFigureOut">
              <a:rPr lang="zh-TW" altLang="en-US" smtClean="0"/>
              <a:t>2022/8/20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C3BDC8-7636-43A0-9626-7CB85B79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1965D3-C1EE-43A1-8366-4152AB18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333-F087-4A94-AAFB-EE3E31286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27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3EF40720-72DC-406D-94A3-C330BA883C20}"/>
              </a:ext>
            </a:extLst>
          </p:cNvPr>
          <p:cNvCxnSpPr>
            <a:cxnSpLocks/>
          </p:cNvCxnSpPr>
          <p:nvPr/>
        </p:nvCxnSpPr>
        <p:spPr>
          <a:xfrm>
            <a:off x="170507" y="808218"/>
            <a:ext cx="11850986" cy="0"/>
          </a:xfrm>
          <a:prstGeom prst="line">
            <a:avLst/>
          </a:prstGeom>
          <a:ln w="762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1B1E20-5BD6-46F7-AE71-D16035305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2000"/>
              </a:spcAft>
              <a:defRPr sz="6600"/>
            </a:lvl1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7" name="標題 16">
            <a:extLst>
              <a:ext uri="{FF2B5EF4-FFF2-40B4-BE49-F238E27FC236}">
                <a16:creationId xmlns:a16="http://schemas.microsoft.com/office/drawing/2014/main" id="{73F03239-7893-4A62-82C6-473B6864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10341293" cy="1006429"/>
          </a:xfr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6600" b="1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317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F53B69A5-0E85-4D05-BC5D-48A61A7E4D48}"/>
              </a:ext>
            </a:extLst>
          </p:cNvPr>
          <p:cNvCxnSpPr>
            <a:cxnSpLocks/>
          </p:cNvCxnSpPr>
          <p:nvPr/>
        </p:nvCxnSpPr>
        <p:spPr>
          <a:xfrm>
            <a:off x="170507" y="808218"/>
            <a:ext cx="11850986" cy="0"/>
          </a:xfrm>
          <a:prstGeom prst="line">
            <a:avLst/>
          </a:prstGeom>
          <a:ln w="762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標題 16">
            <a:extLst>
              <a:ext uri="{FF2B5EF4-FFF2-40B4-BE49-F238E27FC236}">
                <a16:creationId xmlns:a16="http://schemas.microsoft.com/office/drawing/2014/main" id="{D18D1474-3E4A-4896-8787-62FE81CBC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10341293" cy="1006429"/>
          </a:xfr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6600" b="1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3BA42C6-E70D-4285-8E16-1241124D9AFD}"/>
              </a:ext>
            </a:extLst>
          </p:cNvPr>
          <p:cNvCxnSpPr>
            <a:cxnSpLocks/>
          </p:cNvCxnSpPr>
          <p:nvPr/>
        </p:nvCxnSpPr>
        <p:spPr>
          <a:xfrm>
            <a:off x="823440" y="1963789"/>
            <a:ext cx="0" cy="790832"/>
          </a:xfrm>
          <a:prstGeom prst="line">
            <a:avLst/>
          </a:prstGeom>
          <a:ln w="1238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BB18FDDA-F3AD-46AE-B247-1B65AA17592C}"/>
              </a:ext>
            </a:extLst>
          </p:cNvPr>
          <p:cNvCxnSpPr>
            <a:cxnSpLocks/>
          </p:cNvCxnSpPr>
          <p:nvPr/>
        </p:nvCxnSpPr>
        <p:spPr>
          <a:xfrm>
            <a:off x="823440" y="3556327"/>
            <a:ext cx="0" cy="790832"/>
          </a:xfrm>
          <a:prstGeom prst="line">
            <a:avLst/>
          </a:prstGeom>
          <a:ln w="1238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E08F912-4433-46AF-ADD9-52CB2FDCFBA7}"/>
              </a:ext>
            </a:extLst>
          </p:cNvPr>
          <p:cNvCxnSpPr>
            <a:cxnSpLocks/>
          </p:cNvCxnSpPr>
          <p:nvPr/>
        </p:nvCxnSpPr>
        <p:spPr>
          <a:xfrm>
            <a:off x="823440" y="5148865"/>
            <a:ext cx="0" cy="790832"/>
          </a:xfrm>
          <a:prstGeom prst="line">
            <a:avLst/>
          </a:prstGeom>
          <a:ln w="1238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BE2D64A1-4569-43A8-BC16-96A8075FE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8540" y="1814441"/>
            <a:ext cx="2031325" cy="1089529"/>
          </a:xfrm>
        </p:spPr>
        <p:txBody>
          <a:bodyPr wrap="none">
            <a:spAutoFit/>
          </a:bodyPr>
          <a:lstStyle>
            <a:lvl1pPr marL="0" indent="0">
              <a:buNone/>
              <a:defRPr sz="7200"/>
            </a:lvl1pPr>
            <a:lvl2pPr>
              <a:defRPr sz="7200"/>
            </a:lvl2pPr>
            <a:lvl3pPr>
              <a:defRPr sz="72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zh-TW" altLang="en-US" dirty="0"/>
              <a:t>標題</a:t>
            </a:r>
          </a:p>
        </p:txBody>
      </p:sp>
      <p:sp>
        <p:nvSpPr>
          <p:cNvPr id="20" name="文字版面配置區 18">
            <a:extLst>
              <a:ext uri="{FF2B5EF4-FFF2-40B4-BE49-F238E27FC236}">
                <a16:creationId xmlns:a16="http://schemas.microsoft.com/office/drawing/2014/main" id="{92675E39-351F-4B45-84FE-07B2E0D6AC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540" y="3406978"/>
            <a:ext cx="2031325" cy="1089529"/>
          </a:xfrm>
        </p:spPr>
        <p:txBody>
          <a:bodyPr wrap="none">
            <a:spAutoFit/>
          </a:bodyPr>
          <a:lstStyle>
            <a:lvl1pPr marL="0" indent="0">
              <a:buNone/>
              <a:defRPr sz="7200"/>
            </a:lvl1pPr>
            <a:lvl2pPr>
              <a:defRPr sz="7200"/>
            </a:lvl2pPr>
            <a:lvl3pPr>
              <a:defRPr sz="72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zh-TW" altLang="en-US" dirty="0"/>
              <a:t>標題</a:t>
            </a:r>
          </a:p>
        </p:txBody>
      </p:sp>
      <p:sp>
        <p:nvSpPr>
          <p:cNvPr id="21" name="文字版面配置區 18">
            <a:extLst>
              <a:ext uri="{FF2B5EF4-FFF2-40B4-BE49-F238E27FC236}">
                <a16:creationId xmlns:a16="http://schemas.microsoft.com/office/drawing/2014/main" id="{7FFAE7DD-5237-423D-9FFC-276828B0ED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8540" y="4999516"/>
            <a:ext cx="2031325" cy="1089529"/>
          </a:xfrm>
        </p:spPr>
        <p:txBody>
          <a:bodyPr wrap="none">
            <a:spAutoFit/>
          </a:bodyPr>
          <a:lstStyle>
            <a:lvl1pPr marL="0" indent="0">
              <a:buNone/>
              <a:defRPr sz="7200"/>
            </a:lvl1pPr>
            <a:lvl2pPr>
              <a:defRPr sz="7200"/>
            </a:lvl2pPr>
            <a:lvl3pPr>
              <a:defRPr sz="72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zh-TW" altLang="en-US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61538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F53B69A5-0E85-4D05-BC5D-48A61A7E4D48}"/>
              </a:ext>
            </a:extLst>
          </p:cNvPr>
          <p:cNvCxnSpPr>
            <a:cxnSpLocks/>
          </p:cNvCxnSpPr>
          <p:nvPr/>
        </p:nvCxnSpPr>
        <p:spPr>
          <a:xfrm>
            <a:off x="170507" y="808218"/>
            <a:ext cx="11850986" cy="0"/>
          </a:xfrm>
          <a:prstGeom prst="line">
            <a:avLst/>
          </a:prstGeom>
          <a:ln w="762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標題 16">
            <a:extLst>
              <a:ext uri="{FF2B5EF4-FFF2-40B4-BE49-F238E27FC236}">
                <a16:creationId xmlns:a16="http://schemas.microsoft.com/office/drawing/2014/main" id="{D18D1474-3E4A-4896-8787-62FE81CBC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10341293" cy="1006429"/>
          </a:xfr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6600" b="1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ACA433A-A24C-7315-7A5C-E39373C088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279" y="1609567"/>
            <a:ext cx="11019443" cy="4791227"/>
          </a:xfrm>
        </p:spPr>
        <p:txBody>
          <a:bodyPr wrap="square">
            <a:noAutofit/>
          </a:bodyPr>
          <a:lstStyle>
            <a:lvl1pPr marL="365125" indent="-365125">
              <a:defRPr sz="5400" b="0"/>
            </a:lvl1pPr>
            <a:lvl2pPr marL="720725" indent="-263525">
              <a:defRPr sz="4800"/>
            </a:lvl2pPr>
            <a:lvl3pPr marL="1163638" indent="-249238">
              <a:defRPr sz="4000"/>
            </a:lvl3pPr>
            <a:lvl4pPr marL="1616075" indent="-244475">
              <a:defRPr sz="3200"/>
            </a:lvl4pPr>
            <a:lvl5pPr marL="2057400" indent="-228600">
              <a:defRPr sz="2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582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F53B69A5-0E85-4D05-BC5D-48A61A7E4D48}"/>
              </a:ext>
            </a:extLst>
          </p:cNvPr>
          <p:cNvCxnSpPr>
            <a:cxnSpLocks/>
          </p:cNvCxnSpPr>
          <p:nvPr/>
        </p:nvCxnSpPr>
        <p:spPr>
          <a:xfrm>
            <a:off x="170507" y="808218"/>
            <a:ext cx="11850986" cy="0"/>
          </a:xfrm>
          <a:prstGeom prst="line">
            <a:avLst/>
          </a:prstGeom>
          <a:ln w="762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標題 16">
            <a:extLst>
              <a:ext uri="{FF2B5EF4-FFF2-40B4-BE49-F238E27FC236}">
                <a16:creationId xmlns:a16="http://schemas.microsoft.com/office/drawing/2014/main" id="{D18D1474-3E4A-4896-8787-62FE81CBC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10341293" cy="1006429"/>
          </a:xfr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6600" b="1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ACA433A-A24C-7315-7A5C-E39373C088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279" y="1609567"/>
            <a:ext cx="5158739" cy="4791227"/>
          </a:xfrm>
        </p:spPr>
        <p:txBody>
          <a:bodyPr wrap="square">
            <a:noAutofit/>
          </a:bodyPr>
          <a:lstStyle>
            <a:lvl1pPr marL="365125" indent="-365125">
              <a:defRPr sz="4400" b="0"/>
            </a:lvl1pPr>
            <a:lvl2pPr marL="720725" indent="-263525">
              <a:defRPr sz="4000"/>
            </a:lvl2pPr>
            <a:lvl3pPr marL="1163638" indent="-249238">
              <a:defRPr sz="3200"/>
            </a:lvl3pPr>
            <a:lvl4pPr marL="1616075" indent="-244475">
              <a:defRPr sz="2400"/>
            </a:lvl4pPr>
            <a:lvl5pPr marL="2057400" indent="-228600">
              <a:defRPr sz="20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內容版面配置區 3">
            <a:extLst>
              <a:ext uri="{FF2B5EF4-FFF2-40B4-BE49-F238E27FC236}">
                <a16:creationId xmlns:a16="http://schemas.microsoft.com/office/drawing/2014/main" id="{6FF2CCDD-9D99-EDF0-8F90-3B150CC0BF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46984" y="1609567"/>
            <a:ext cx="5158739" cy="4791227"/>
          </a:xfrm>
        </p:spPr>
        <p:txBody>
          <a:bodyPr wrap="square">
            <a:noAutofit/>
          </a:bodyPr>
          <a:lstStyle>
            <a:lvl1pPr marL="365125" indent="-365125">
              <a:defRPr sz="4400" b="0"/>
            </a:lvl1pPr>
            <a:lvl2pPr marL="720725" indent="-263525">
              <a:defRPr sz="4000"/>
            </a:lvl2pPr>
            <a:lvl3pPr marL="1163638" indent="-249238">
              <a:defRPr sz="3200"/>
            </a:lvl3pPr>
            <a:lvl4pPr marL="1616075" indent="-244475">
              <a:defRPr sz="2400"/>
            </a:lvl4pPr>
            <a:lvl5pPr marL="2057400" indent="-228600"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670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訂版面配置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F53B69A5-0E85-4D05-BC5D-48A61A7E4D48}"/>
              </a:ext>
            </a:extLst>
          </p:cNvPr>
          <p:cNvCxnSpPr>
            <a:cxnSpLocks/>
          </p:cNvCxnSpPr>
          <p:nvPr/>
        </p:nvCxnSpPr>
        <p:spPr>
          <a:xfrm>
            <a:off x="170507" y="808218"/>
            <a:ext cx="11850986" cy="0"/>
          </a:xfrm>
          <a:prstGeom prst="line">
            <a:avLst/>
          </a:prstGeom>
          <a:ln w="762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標題 16">
            <a:extLst>
              <a:ext uri="{FF2B5EF4-FFF2-40B4-BE49-F238E27FC236}">
                <a16:creationId xmlns:a16="http://schemas.microsoft.com/office/drawing/2014/main" id="{D18D1474-3E4A-4896-8787-62FE81CBC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10341293" cy="1006429"/>
          </a:xfrm>
          <a:solidFill>
            <a:schemeClr val="tx1"/>
          </a:solidFill>
        </p:spPr>
        <p:txBody>
          <a:bodyPr wrap="none">
            <a:sp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內容版面配置區 3">
            <a:extLst>
              <a:ext uri="{FF2B5EF4-FFF2-40B4-BE49-F238E27FC236}">
                <a16:creationId xmlns:a16="http://schemas.microsoft.com/office/drawing/2014/main" id="{5ADA91D3-7F88-4D56-00A2-C20A7BD8F4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279" y="1609567"/>
            <a:ext cx="11019443" cy="4791227"/>
          </a:xfrm>
        </p:spPr>
        <p:txBody>
          <a:bodyPr wrap="square">
            <a:noAutofit/>
          </a:bodyPr>
          <a:lstStyle>
            <a:lvl1pPr marL="365125" indent="-365125">
              <a:defRPr sz="5400" b="0">
                <a:solidFill>
                  <a:schemeClr val="bg1"/>
                </a:solidFill>
              </a:defRPr>
            </a:lvl1pPr>
            <a:lvl2pPr marL="720725" indent="-263525">
              <a:defRPr sz="4800">
                <a:solidFill>
                  <a:schemeClr val="bg1"/>
                </a:solidFill>
              </a:defRPr>
            </a:lvl2pPr>
            <a:lvl3pPr marL="1163638" indent="-249238">
              <a:defRPr sz="4000">
                <a:solidFill>
                  <a:schemeClr val="bg1"/>
                </a:solidFill>
              </a:defRPr>
            </a:lvl3pPr>
            <a:lvl4pPr marL="1616075" indent="-244475">
              <a:defRPr sz="3200">
                <a:solidFill>
                  <a:schemeClr val="bg1"/>
                </a:solidFill>
              </a:defRPr>
            </a:lvl4pPr>
            <a:lvl5pPr marL="2057400" indent="-228600"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461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訂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77E404D-62BA-4685-9016-7E24806B8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388" y="1521542"/>
            <a:ext cx="10599225" cy="3886200"/>
          </a:xfrm>
        </p:spPr>
        <p:txBody>
          <a:bodyPr>
            <a:noAutofit/>
          </a:bodyPr>
          <a:lstStyle>
            <a:lvl1pPr marL="0" indent="0" algn="ctr">
              <a:buNone/>
              <a:defRPr sz="8800">
                <a:solidFill>
                  <a:schemeClr val="bg1"/>
                </a:solidFill>
              </a:defRPr>
            </a:lvl1pPr>
            <a:lvl2pPr>
              <a:defRPr sz="11500"/>
            </a:lvl2pPr>
            <a:lvl3pPr>
              <a:defRPr sz="11500"/>
            </a:lvl3pPr>
            <a:lvl4pPr>
              <a:defRPr sz="11500"/>
            </a:lvl4pPr>
            <a:lvl5pPr>
              <a:defRPr sz="11500"/>
            </a:lvl5pPr>
          </a:lstStyle>
          <a:p>
            <a:pPr lvl="0"/>
            <a:r>
              <a:rPr lang="zh-TW" altLang="en-US" dirty="0"/>
              <a:t>內容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r>
              <a:rPr lang="zh-TW" altLang="en-US" dirty="0"/>
              <a:t>內容</a:t>
            </a:r>
          </a:p>
        </p:txBody>
      </p:sp>
    </p:spTree>
    <p:extLst>
      <p:ext uri="{BB962C8B-B14F-4D97-AF65-F5344CB8AC3E}">
        <p14:creationId xmlns:p14="http://schemas.microsoft.com/office/powerpoint/2010/main" val="293002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3EF40720-72DC-406D-94A3-C330BA883C20}"/>
              </a:ext>
            </a:extLst>
          </p:cNvPr>
          <p:cNvCxnSpPr>
            <a:cxnSpLocks/>
          </p:cNvCxnSpPr>
          <p:nvPr/>
        </p:nvCxnSpPr>
        <p:spPr>
          <a:xfrm>
            <a:off x="170507" y="808218"/>
            <a:ext cx="11850986" cy="0"/>
          </a:xfrm>
          <a:prstGeom prst="line">
            <a:avLst/>
          </a:prstGeom>
          <a:ln w="762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1B1E20-5BD6-46F7-AE71-D16035305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spcBef>
                <a:spcPts val="1000"/>
              </a:spcBef>
              <a:spcAft>
                <a:spcPts val="0"/>
              </a:spcAft>
              <a:defRPr sz="5400"/>
            </a:lvl1pPr>
            <a:lvl2pPr>
              <a:defRPr sz="3600"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7" name="標題 16">
            <a:extLst>
              <a:ext uri="{FF2B5EF4-FFF2-40B4-BE49-F238E27FC236}">
                <a16:creationId xmlns:a16="http://schemas.microsoft.com/office/drawing/2014/main" id="{73F03239-7893-4A62-82C6-473B6864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10341293" cy="1006429"/>
          </a:xfr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6600" b="1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769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3EF40720-72DC-406D-94A3-C330BA883C20}"/>
              </a:ext>
            </a:extLst>
          </p:cNvPr>
          <p:cNvCxnSpPr>
            <a:cxnSpLocks/>
          </p:cNvCxnSpPr>
          <p:nvPr/>
        </p:nvCxnSpPr>
        <p:spPr>
          <a:xfrm>
            <a:off x="170507" y="808218"/>
            <a:ext cx="11850986" cy="0"/>
          </a:xfrm>
          <a:prstGeom prst="line">
            <a:avLst/>
          </a:prstGeom>
          <a:ln w="762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1B1E20-5BD6-46F7-AE71-D16035305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7" name="標題 16">
            <a:extLst>
              <a:ext uri="{FF2B5EF4-FFF2-40B4-BE49-F238E27FC236}">
                <a16:creationId xmlns:a16="http://schemas.microsoft.com/office/drawing/2014/main" id="{73F03239-7893-4A62-82C6-473B6864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88103"/>
            <a:ext cx="8494633" cy="840230"/>
          </a:xfr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5400" b="1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749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0E000B0-787B-45F3-92D0-73253758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B7A2979-146A-4AC3-B887-03ECD45F4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0A7AA1-7142-446C-9C0E-684B70183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4108-364A-490A-B1F0-B47498001C5D}" type="datetimeFigureOut">
              <a:rPr lang="zh-TW" altLang="en-US" smtClean="0"/>
              <a:t>2022/8/20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29532A-02E2-4B64-B0E1-523248C72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816250-2A8A-4CB1-8659-603A0DA04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A333-F087-4A94-AAFB-EE3E31286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95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8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22A357-6787-714C-9293-2B6520BF8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694" y="111338"/>
            <a:ext cx="10854612" cy="3317662"/>
          </a:xfrm>
        </p:spPr>
        <p:txBody>
          <a:bodyPr>
            <a:normAutofit/>
          </a:bodyPr>
          <a:lstStyle/>
          <a:p>
            <a:r>
              <a:rPr lang="zh-TW" altLang="en-US" sz="8800" dirty="0"/>
              <a:t>流感臨床診斷</a:t>
            </a:r>
            <a:r>
              <a:rPr lang="zh-TW" altLang="en-US" sz="8800" b="0" dirty="0">
                <a:solidFill>
                  <a:schemeClr val="bg1">
                    <a:lumMod val="50000"/>
                  </a:schemeClr>
                </a:solidFill>
              </a:rPr>
              <a:t>與</a:t>
            </a:r>
            <a:r>
              <a:rPr lang="zh-TW" altLang="en-US" sz="8800" dirty="0"/>
              <a:t>檢驗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0F93BEE-B5AC-D98F-D648-8D8BDDC2F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成大醫院 感染科</a:t>
            </a:r>
            <a:endParaRPr lang="en-US" altLang="zh-TW" dirty="0"/>
          </a:p>
          <a:p>
            <a:r>
              <a:rPr lang="zh-TW" altLang="en-US" dirty="0"/>
              <a:t>羅景霳</a:t>
            </a:r>
          </a:p>
        </p:txBody>
      </p:sp>
    </p:spTree>
    <p:extLst>
      <p:ext uri="{BB962C8B-B14F-4D97-AF65-F5344CB8AC3E}">
        <p14:creationId xmlns:p14="http://schemas.microsoft.com/office/powerpoint/2010/main" val="190439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50998-2E2C-1811-AE9A-AA3111CB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802136" cy="1006429"/>
          </a:xfrm>
        </p:spPr>
        <p:txBody>
          <a:bodyPr/>
          <a:lstStyle/>
          <a:p>
            <a:r>
              <a:rPr kumimoji="1" lang="zh-TW" altLang="en-US" dirty="0"/>
              <a:t>病史詢問與流感診斷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6FAAF55-6E8F-38E8-435F-393DD9DEE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67" y="1311433"/>
            <a:ext cx="7284888" cy="531085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2072282-FB04-E907-E733-D85100559161}"/>
              </a:ext>
            </a:extLst>
          </p:cNvPr>
          <p:cNvSpPr txBox="1"/>
          <p:nvPr/>
        </p:nvSpPr>
        <p:spPr>
          <a:xfrm>
            <a:off x="666490" y="1550814"/>
            <a:ext cx="74892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400" dirty="0"/>
              <a:t>核</a:t>
            </a:r>
            <a:endParaRPr kumimoji="1" lang="en-US" altLang="zh-TW" sz="4400" dirty="0"/>
          </a:p>
          <a:p>
            <a:r>
              <a:rPr kumimoji="1" lang="zh-TW" altLang="en-US" sz="4400" dirty="0"/>
              <a:t>酸</a:t>
            </a:r>
            <a:endParaRPr kumimoji="1" lang="en-US" altLang="zh-TW" sz="4400" dirty="0"/>
          </a:p>
          <a:p>
            <a:r>
              <a:rPr kumimoji="1" lang="zh-TW" altLang="en-US" sz="4400" dirty="0"/>
              <a:t>陽</a:t>
            </a:r>
            <a:endParaRPr kumimoji="1" lang="en-US" altLang="zh-TW" sz="4400" dirty="0"/>
          </a:p>
          <a:p>
            <a:r>
              <a:rPr kumimoji="1" lang="zh-TW" altLang="en-US" sz="4400" dirty="0"/>
              <a:t>性</a:t>
            </a:r>
            <a:endParaRPr kumimoji="1" lang="en-US" altLang="zh-TW" sz="4400" dirty="0"/>
          </a:p>
          <a:p>
            <a:r>
              <a:rPr kumimoji="1" lang="zh-TW" altLang="en-US" sz="4400" dirty="0"/>
              <a:t>預</a:t>
            </a:r>
            <a:endParaRPr kumimoji="1" lang="en-US" altLang="zh-TW" sz="4400" dirty="0"/>
          </a:p>
          <a:p>
            <a:r>
              <a:rPr kumimoji="1" lang="zh-TW" altLang="en-US" sz="4400" dirty="0"/>
              <a:t>測</a:t>
            </a:r>
            <a:endParaRPr kumimoji="1" lang="en-US" altLang="zh-TW" sz="4400" dirty="0"/>
          </a:p>
          <a:p>
            <a:r>
              <a:rPr kumimoji="1" lang="zh-TW" altLang="en-US" sz="4400" dirty="0"/>
              <a:t>值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F355833-9680-794F-CA22-05A9B746C4C1}"/>
              </a:ext>
            </a:extLst>
          </p:cNvPr>
          <p:cNvSpPr txBox="1"/>
          <p:nvPr/>
        </p:nvSpPr>
        <p:spPr>
          <a:xfrm>
            <a:off x="9289000" y="3429000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8000" dirty="0"/>
              <a:t>發燒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1D83348-76B6-D033-6D66-91BEDC8A97A1}"/>
              </a:ext>
            </a:extLst>
          </p:cNvPr>
          <p:cNvSpPr txBox="1"/>
          <p:nvPr/>
        </p:nvSpPr>
        <p:spPr>
          <a:xfrm>
            <a:off x="9289000" y="4757467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8000" dirty="0"/>
              <a:t>咳嗽</a:t>
            </a:r>
          </a:p>
        </p:txBody>
      </p:sp>
    </p:spTree>
    <p:extLst>
      <p:ext uri="{BB962C8B-B14F-4D97-AF65-F5344CB8AC3E}">
        <p14:creationId xmlns:p14="http://schemas.microsoft.com/office/powerpoint/2010/main" val="13550730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6731330" cy="1006429"/>
          </a:xfrm>
        </p:spPr>
        <p:txBody>
          <a:bodyPr/>
          <a:lstStyle/>
          <a:p>
            <a:r>
              <a:rPr kumimoji="1" lang="en-US" altLang="zh-TW" dirty="0"/>
              <a:t>Molecular assay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Conventional RT-PCR</a:t>
            </a:r>
          </a:p>
          <a:p>
            <a:r>
              <a:rPr kumimoji="1" lang="en-US" altLang="zh-TW" dirty="0"/>
              <a:t>Multiplex RT-PCR</a:t>
            </a:r>
          </a:p>
          <a:p>
            <a:r>
              <a:rPr kumimoji="1" lang="en-US" altLang="zh-TW" dirty="0"/>
              <a:t>Rapid molecular tests</a:t>
            </a:r>
          </a:p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E859DA-68A5-3D4B-E9C7-745A242B545E}"/>
              </a:ext>
            </a:extLst>
          </p:cNvPr>
          <p:cNvSpPr txBox="1"/>
          <p:nvPr/>
        </p:nvSpPr>
        <p:spPr>
          <a:xfrm>
            <a:off x="9469921" y="485052"/>
            <a:ext cx="23711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What to test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511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6731330" cy="1006429"/>
          </a:xfrm>
        </p:spPr>
        <p:txBody>
          <a:bodyPr/>
          <a:lstStyle/>
          <a:p>
            <a:r>
              <a:rPr kumimoji="1" lang="en-US" altLang="zh-TW" dirty="0"/>
              <a:t>Molecular assay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Conventional RT-PCR </a:t>
            </a:r>
          </a:p>
          <a:p>
            <a:r>
              <a:rPr kumimoji="1" lang="en-US" altLang="zh-TW" dirty="0"/>
              <a:t>Multiplex RT-PCR</a:t>
            </a:r>
          </a:p>
          <a:p>
            <a:r>
              <a:rPr kumimoji="1" lang="en-US" altLang="zh-TW" dirty="0"/>
              <a:t>Rapid molecular tests</a:t>
            </a:r>
          </a:p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E859DA-68A5-3D4B-E9C7-745A242B545E}"/>
              </a:ext>
            </a:extLst>
          </p:cNvPr>
          <p:cNvSpPr txBox="1"/>
          <p:nvPr/>
        </p:nvSpPr>
        <p:spPr>
          <a:xfrm>
            <a:off x="9469921" y="485052"/>
            <a:ext cx="23711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What to test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72832E7-494E-8203-8D49-EA0E7B23360F}"/>
              </a:ext>
            </a:extLst>
          </p:cNvPr>
          <p:cNvSpPr/>
          <p:nvPr/>
        </p:nvSpPr>
        <p:spPr>
          <a:xfrm>
            <a:off x="406400" y="2429164"/>
            <a:ext cx="8469745" cy="1985818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23913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8936870" cy="1006429"/>
          </a:xfrm>
        </p:spPr>
        <p:txBody>
          <a:bodyPr/>
          <a:lstStyle/>
          <a:p>
            <a:r>
              <a:rPr kumimoji="1" lang="en-US" altLang="zh-TW" dirty="0"/>
              <a:t>Conventional RT-PCR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Distinguish influenza A and B</a:t>
            </a:r>
          </a:p>
          <a:p>
            <a:r>
              <a:rPr kumimoji="1" lang="en-US" altLang="zh-TW" dirty="0"/>
              <a:t>Influenza A subtype</a:t>
            </a:r>
          </a:p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E859DA-68A5-3D4B-E9C7-745A242B545E}"/>
              </a:ext>
            </a:extLst>
          </p:cNvPr>
          <p:cNvSpPr txBox="1"/>
          <p:nvPr/>
        </p:nvSpPr>
        <p:spPr>
          <a:xfrm>
            <a:off x="10016545" y="485052"/>
            <a:ext cx="182453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Molecule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341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8936870" cy="1006429"/>
          </a:xfrm>
        </p:spPr>
        <p:txBody>
          <a:bodyPr/>
          <a:lstStyle/>
          <a:p>
            <a:r>
              <a:rPr kumimoji="1" lang="en-US" altLang="zh-TW" dirty="0"/>
              <a:t>Conventional RT-PCR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Distinguish influenza A and B</a:t>
            </a:r>
          </a:p>
          <a:p>
            <a:r>
              <a:rPr kumimoji="1" lang="en-US" altLang="zh-TW" dirty="0"/>
              <a:t>Influenza A subtype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Turnaround time: 1-8 </a:t>
            </a:r>
            <a:r>
              <a:rPr kumimoji="1" lang="en-US" altLang="zh-TW" sz="4000" dirty="0"/>
              <a:t>hours</a:t>
            </a:r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E859DA-68A5-3D4B-E9C7-745A242B545E}"/>
              </a:ext>
            </a:extLst>
          </p:cNvPr>
          <p:cNvSpPr txBox="1"/>
          <p:nvPr/>
        </p:nvSpPr>
        <p:spPr>
          <a:xfrm>
            <a:off x="10016545" y="485052"/>
            <a:ext cx="182453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Molecule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4007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242495" cy="1006429"/>
          </a:xfrm>
        </p:spPr>
        <p:txBody>
          <a:bodyPr/>
          <a:lstStyle/>
          <a:p>
            <a:r>
              <a:rPr kumimoji="1" lang="en-US" altLang="zh-TW" dirty="0"/>
              <a:t>Multiplex RT-PCR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Several pathogens detection</a:t>
            </a:r>
          </a:p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E859DA-68A5-3D4B-E9C7-745A242B545E}"/>
              </a:ext>
            </a:extLst>
          </p:cNvPr>
          <p:cNvSpPr txBox="1"/>
          <p:nvPr/>
        </p:nvSpPr>
        <p:spPr>
          <a:xfrm>
            <a:off x="10016545" y="485052"/>
            <a:ext cx="182453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Molecule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5996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242495" cy="1006429"/>
          </a:xfrm>
        </p:spPr>
        <p:txBody>
          <a:bodyPr/>
          <a:lstStyle/>
          <a:p>
            <a:r>
              <a:rPr kumimoji="1" lang="en-US" altLang="zh-TW" dirty="0"/>
              <a:t>Multiplex RT-PCR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Several pathogens detection</a:t>
            </a:r>
          </a:p>
          <a:p>
            <a:r>
              <a:rPr kumimoji="1" lang="en-US" altLang="zh-TW" dirty="0"/>
              <a:t>For</a:t>
            </a:r>
          </a:p>
          <a:p>
            <a:pPr lvl="1"/>
            <a:r>
              <a:rPr kumimoji="1" lang="en-US" altLang="zh-TW" dirty="0"/>
              <a:t> Immunocompromised</a:t>
            </a:r>
          </a:p>
          <a:p>
            <a:pPr lvl="1"/>
            <a:r>
              <a:rPr kumimoji="1" lang="en-US" altLang="zh-TW" dirty="0"/>
              <a:t> Requiring hospitalization</a:t>
            </a:r>
          </a:p>
          <a:p>
            <a:pPr marL="895350" lvl="1" indent="-438150"/>
            <a:r>
              <a:rPr kumimoji="1" lang="en-US" altLang="zh-TW" dirty="0"/>
              <a:t>During period of influenza and COVID-19</a:t>
            </a:r>
          </a:p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E859DA-68A5-3D4B-E9C7-745A242B545E}"/>
              </a:ext>
            </a:extLst>
          </p:cNvPr>
          <p:cNvSpPr txBox="1"/>
          <p:nvPr/>
        </p:nvSpPr>
        <p:spPr>
          <a:xfrm>
            <a:off x="10016545" y="485052"/>
            <a:ext cx="182453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Molecule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97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B17951-0F78-1FAC-5640-C1BD3AD6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11105925" cy="1006429"/>
          </a:xfrm>
        </p:spPr>
        <p:txBody>
          <a:bodyPr/>
          <a:lstStyle/>
          <a:p>
            <a:r>
              <a:rPr lang="en-US" altLang="zh-TW" dirty="0" err="1"/>
              <a:t>Filmarray</a:t>
            </a:r>
            <a:r>
              <a:rPr lang="en-US" altLang="zh-TW" dirty="0"/>
              <a:t> respiratory panel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3456EB-CD09-F59E-3A0A-0153A601C8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/>
              <a:t>Adenovirus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/>
              <a:t>Human Rhinovirus/ Enterovirus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/>
              <a:t>Influenza virus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/>
              <a:t>Respiratory syncytial virus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/>
              <a:t>Parainfluenza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/>
              <a:t>Human </a:t>
            </a:r>
            <a:r>
              <a:rPr lang="en-US" altLang="zh-TW" sz="2800" dirty="0" err="1"/>
              <a:t>metapneuovirus</a:t>
            </a:r>
            <a:endParaRPr lang="en-US" altLang="zh-TW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/>
              <a:t>Coronavirus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Severe acute respiratory syndrome coronavirus 2</a:t>
            </a:r>
          </a:p>
          <a:p>
            <a:endParaRPr lang="zh-TW" altLang="en-US" sz="28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FD42809-E788-F2C8-4BC1-8DE7F2BAEBD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/>
              <a:t>Chlamydia pneumoniae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/>
              <a:t>Bordetella pertussis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/>
              <a:t>Bordetella </a:t>
            </a:r>
            <a:r>
              <a:rPr lang="en-US" altLang="zh-TW" sz="2800" dirty="0" err="1"/>
              <a:t>parapertussis</a:t>
            </a:r>
            <a:endParaRPr lang="en-US" altLang="zh-TW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/>
              <a:t>Mycoplasma pneumoniae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17766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8988358" cy="1006429"/>
          </a:xfrm>
        </p:spPr>
        <p:txBody>
          <a:bodyPr/>
          <a:lstStyle/>
          <a:p>
            <a:r>
              <a:rPr kumimoji="1" lang="en-US" altLang="zh-TW" dirty="0"/>
              <a:t>Rapid molecular tests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Distinguish influenza A and B</a:t>
            </a:r>
          </a:p>
          <a:p>
            <a:r>
              <a:rPr kumimoji="1" lang="en-US" altLang="zh-TW" dirty="0"/>
              <a:t>No influenza A subtype</a:t>
            </a:r>
          </a:p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E859DA-68A5-3D4B-E9C7-745A242B545E}"/>
              </a:ext>
            </a:extLst>
          </p:cNvPr>
          <p:cNvSpPr txBox="1"/>
          <p:nvPr/>
        </p:nvSpPr>
        <p:spPr>
          <a:xfrm>
            <a:off x="10016545" y="485052"/>
            <a:ext cx="182453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Molecule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5343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8988358" cy="1006429"/>
          </a:xfrm>
        </p:spPr>
        <p:txBody>
          <a:bodyPr/>
          <a:lstStyle/>
          <a:p>
            <a:r>
              <a:rPr kumimoji="1" lang="en-US" altLang="zh-TW" dirty="0"/>
              <a:t>Rapid molecular tests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Distinguish influenza A and B</a:t>
            </a:r>
          </a:p>
          <a:p>
            <a:r>
              <a:rPr kumimoji="1" lang="en-US" altLang="zh-TW" dirty="0"/>
              <a:t>No influenza A subtype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Turnaround time: 15~30 min</a:t>
            </a:r>
          </a:p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E859DA-68A5-3D4B-E9C7-745A242B545E}"/>
              </a:ext>
            </a:extLst>
          </p:cNvPr>
          <p:cNvSpPr txBox="1"/>
          <p:nvPr/>
        </p:nvSpPr>
        <p:spPr>
          <a:xfrm>
            <a:off x="10016545" y="485052"/>
            <a:ext cx="182453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Molecule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2175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032147" cy="1006429"/>
          </a:xfrm>
        </p:spPr>
        <p:txBody>
          <a:bodyPr/>
          <a:lstStyle/>
          <a:p>
            <a:r>
              <a:rPr kumimoji="1" lang="en-US" altLang="zh-TW" dirty="0"/>
              <a:t>What to test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6853158" cy="1089529"/>
          </a:xfrm>
        </p:spPr>
        <p:txBody>
          <a:bodyPr/>
          <a:lstStyle/>
          <a:p>
            <a:r>
              <a:rPr kumimoji="1" lang="en-US" altLang="zh-TW" dirty="0"/>
              <a:t>Molecular assay</a:t>
            </a:r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9982220" cy="1089529"/>
          </a:xfrm>
        </p:spPr>
        <p:txBody>
          <a:bodyPr/>
          <a:lstStyle/>
          <a:p>
            <a:r>
              <a:rPr kumimoji="1" lang="en-US" altLang="zh-TW" dirty="0"/>
              <a:t>Antigen detection assay</a:t>
            </a:r>
            <a:endParaRPr kumimoji="1"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2954655" cy="1089529"/>
          </a:xfrm>
        </p:spPr>
        <p:txBody>
          <a:bodyPr/>
          <a:lstStyle/>
          <a:p>
            <a:r>
              <a:rPr kumimoji="1" lang="en-US" altLang="zh-TW" dirty="0"/>
              <a:t>Others</a:t>
            </a:r>
            <a:endParaRPr kumimoji="1"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530205-66B9-5FFB-6DFE-5D8BCF9EFD68}"/>
              </a:ext>
            </a:extLst>
          </p:cNvPr>
          <p:cNvSpPr/>
          <p:nvPr/>
        </p:nvSpPr>
        <p:spPr>
          <a:xfrm>
            <a:off x="406400" y="1745673"/>
            <a:ext cx="8839200" cy="1316917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354AB8-30D4-DE16-FB9C-FC2117DF0151}"/>
              </a:ext>
            </a:extLst>
          </p:cNvPr>
          <p:cNvSpPr/>
          <p:nvPr/>
        </p:nvSpPr>
        <p:spPr>
          <a:xfrm>
            <a:off x="406400" y="4999516"/>
            <a:ext cx="8839200" cy="1316917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560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802136" cy="1006429"/>
          </a:xfrm>
        </p:spPr>
        <p:txBody>
          <a:bodyPr/>
          <a:lstStyle/>
          <a:p>
            <a:r>
              <a:rPr lang="zh-TW" altLang="en-US" dirty="0"/>
              <a:t>流感臨床診斷</a:t>
            </a:r>
            <a:r>
              <a:rPr lang="zh-TW" altLang="en-US" b="0" dirty="0">
                <a:solidFill>
                  <a:schemeClr val="bg1">
                    <a:lumMod val="50000"/>
                  </a:schemeClr>
                </a:solidFill>
              </a:rPr>
              <a:t>與</a:t>
            </a:r>
            <a:r>
              <a:rPr lang="zh-TW" altLang="en-US" dirty="0"/>
              <a:t>檢驗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臨床表現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診斷工具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鑑別診斷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B05BA21-6FC3-8D6E-F47D-1B8D6FA9DA5D}"/>
              </a:ext>
            </a:extLst>
          </p:cNvPr>
          <p:cNvSpPr/>
          <p:nvPr/>
        </p:nvSpPr>
        <p:spPr>
          <a:xfrm>
            <a:off x="988540" y="1639019"/>
            <a:ext cx="4601377" cy="445002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2179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932527" cy="1006429"/>
          </a:xfrm>
        </p:spPr>
        <p:txBody>
          <a:bodyPr/>
          <a:lstStyle/>
          <a:p>
            <a:r>
              <a:rPr kumimoji="1" lang="en-US" altLang="zh-TW" dirty="0"/>
              <a:t>Antigen detection assay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Low to moderate sensitivity</a:t>
            </a:r>
          </a:p>
          <a:p>
            <a:r>
              <a:rPr kumimoji="1" lang="en-US" altLang="zh-TW" dirty="0"/>
              <a:t>High specificity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425672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932527" cy="1006429"/>
          </a:xfrm>
        </p:spPr>
        <p:txBody>
          <a:bodyPr/>
          <a:lstStyle/>
          <a:p>
            <a:r>
              <a:rPr kumimoji="1" lang="en-US" altLang="zh-TW" dirty="0"/>
              <a:t>Antigen detection assay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Low to moderate sensitivity </a:t>
            </a:r>
            <a:r>
              <a:rPr kumimoji="1" lang="en-US" altLang="zh-TW" sz="4800" dirty="0">
                <a:solidFill>
                  <a:schemeClr val="bg1">
                    <a:lumMod val="50000"/>
                  </a:schemeClr>
                </a:solidFill>
              </a:rPr>
              <a:t>50</a:t>
            </a:r>
            <a:r>
              <a:rPr kumimoji="1" lang="en-US" altLang="zh-TW" sz="2800" dirty="0">
                <a:solidFill>
                  <a:schemeClr val="bg1">
                    <a:lumMod val="50000"/>
                  </a:schemeClr>
                </a:solidFill>
              </a:rPr>
              <a:t>~</a:t>
            </a:r>
            <a:r>
              <a:rPr kumimoji="1" lang="en-US" altLang="zh-TW" sz="4800" dirty="0">
                <a:solidFill>
                  <a:schemeClr val="bg1">
                    <a:lumMod val="50000"/>
                  </a:schemeClr>
                </a:solidFill>
              </a:rPr>
              <a:t>70</a:t>
            </a:r>
            <a:r>
              <a:rPr kumimoji="1" lang="en-US" altLang="zh-TW" sz="2800" dirty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kumimoji="1" lang="en-US" altLang="zh-TW" sz="4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zh-TW" dirty="0"/>
              <a:t>High specificity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194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932527" cy="1006429"/>
          </a:xfrm>
        </p:spPr>
        <p:txBody>
          <a:bodyPr/>
          <a:lstStyle/>
          <a:p>
            <a:r>
              <a:rPr kumimoji="1" lang="en-US" altLang="zh-TW" dirty="0"/>
              <a:t>Antigen detection assay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Interpret with caution</a:t>
            </a:r>
          </a:p>
          <a:p>
            <a:pPr lvl="1"/>
            <a:r>
              <a:rPr kumimoji="1" lang="en-US" altLang="zh-TW" dirty="0"/>
              <a:t>False negative result are common</a:t>
            </a:r>
          </a:p>
          <a:p>
            <a:pPr lvl="1"/>
            <a:r>
              <a:rPr kumimoji="1" lang="en-US" altLang="zh-TW" dirty="0"/>
              <a:t>Not used for hospitalized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996547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932527" cy="1006429"/>
          </a:xfrm>
        </p:spPr>
        <p:txBody>
          <a:bodyPr/>
          <a:lstStyle/>
          <a:p>
            <a:r>
              <a:rPr kumimoji="1" lang="en-US" altLang="zh-TW" dirty="0"/>
              <a:t>Antigen detection assay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Molecular test recheck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5893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932527" cy="1006429"/>
          </a:xfrm>
        </p:spPr>
        <p:txBody>
          <a:bodyPr/>
          <a:lstStyle/>
          <a:p>
            <a:r>
              <a:rPr kumimoji="1" lang="en-US" altLang="zh-TW" dirty="0"/>
              <a:t>Antigen detection assay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Molecular test recheck</a:t>
            </a:r>
          </a:p>
          <a:p>
            <a:pPr marL="801688" lvl="1" indent="-344488"/>
            <a:r>
              <a:rPr kumimoji="1" lang="en-US" altLang="zh-TW" sz="4400" dirty="0"/>
              <a:t>Negative Ag in high community influenza, and indication for confirmation</a:t>
            </a:r>
          </a:p>
          <a:p>
            <a:pPr marL="801688" lvl="1" indent="-344488"/>
            <a:r>
              <a:rPr kumimoji="1" lang="en-US" altLang="zh-TW" sz="4400" dirty="0"/>
              <a:t>Positive Ag in low community influenza</a:t>
            </a:r>
          </a:p>
          <a:p>
            <a:pPr marL="801688" lvl="1" indent="-344488"/>
            <a:r>
              <a:rPr kumimoji="1" lang="en-US" altLang="zh-TW" sz="4400" dirty="0"/>
              <a:t>Recent exposure to pigs or poultry</a:t>
            </a:r>
            <a:endParaRPr kumimoji="1"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62557046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032147" cy="1006429"/>
          </a:xfrm>
        </p:spPr>
        <p:txBody>
          <a:bodyPr/>
          <a:lstStyle/>
          <a:p>
            <a:r>
              <a:rPr kumimoji="1" lang="en-US" altLang="zh-TW" dirty="0"/>
              <a:t>What to test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6853158" cy="1089529"/>
          </a:xfrm>
        </p:spPr>
        <p:txBody>
          <a:bodyPr/>
          <a:lstStyle/>
          <a:p>
            <a:r>
              <a:rPr kumimoji="1" lang="en-US" altLang="zh-TW" dirty="0"/>
              <a:t>Molecular assay</a:t>
            </a:r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9982220" cy="1089529"/>
          </a:xfrm>
        </p:spPr>
        <p:txBody>
          <a:bodyPr/>
          <a:lstStyle/>
          <a:p>
            <a:r>
              <a:rPr kumimoji="1" lang="en-US" altLang="zh-TW" dirty="0"/>
              <a:t>Antigen detection assay</a:t>
            </a:r>
            <a:endParaRPr kumimoji="1"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2954655" cy="1089529"/>
          </a:xfrm>
        </p:spPr>
        <p:txBody>
          <a:bodyPr/>
          <a:lstStyle/>
          <a:p>
            <a:r>
              <a:rPr kumimoji="1" lang="en-US" altLang="zh-TW" dirty="0"/>
              <a:t>Others</a:t>
            </a:r>
            <a:endParaRPr kumimoji="1"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530205-66B9-5FFB-6DFE-5D8BCF9EFD68}"/>
              </a:ext>
            </a:extLst>
          </p:cNvPr>
          <p:cNvSpPr/>
          <p:nvPr/>
        </p:nvSpPr>
        <p:spPr>
          <a:xfrm>
            <a:off x="406400" y="1745673"/>
            <a:ext cx="10797060" cy="2854319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65990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2914580" cy="1006429"/>
          </a:xfrm>
        </p:spPr>
        <p:txBody>
          <a:bodyPr/>
          <a:lstStyle/>
          <a:p>
            <a:r>
              <a:rPr kumimoji="1" lang="en-US" altLang="zh-TW" dirty="0"/>
              <a:t>Others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Viral culture</a:t>
            </a:r>
          </a:p>
          <a:p>
            <a:r>
              <a:rPr kumimoji="1" lang="en-US" altLang="zh-TW" dirty="0"/>
              <a:t>Serological tests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3741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2914580" cy="1006429"/>
          </a:xfrm>
        </p:spPr>
        <p:txBody>
          <a:bodyPr/>
          <a:lstStyle/>
          <a:p>
            <a:r>
              <a:rPr kumimoji="1" lang="en-US" altLang="zh-TW" dirty="0"/>
              <a:t>Others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Viral culture</a:t>
            </a:r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</a:rPr>
              <a:t>: public surveillance</a:t>
            </a:r>
          </a:p>
          <a:p>
            <a:r>
              <a:rPr kumimoji="1" lang="en-US" altLang="zh-TW" dirty="0"/>
              <a:t>Serological tests</a:t>
            </a:r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</a:rPr>
              <a:t>: not routine test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562262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3570208" cy="1006429"/>
          </a:xfrm>
        </p:spPr>
        <p:txBody>
          <a:bodyPr/>
          <a:lstStyle/>
          <a:p>
            <a:r>
              <a:rPr kumimoji="1" lang="zh-TW" altLang="en-US" dirty="0"/>
              <a:t>診斷工具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5622052" cy="1089529"/>
          </a:xfrm>
        </p:spPr>
        <p:txBody>
          <a:bodyPr/>
          <a:lstStyle/>
          <a:p>
            <a:r>
              <a:rPr kumimoji="1" lang="en-US" altLang="zh-TW" dirty="0"/>
              <a:t>Whom to test</a:t>
            </a:r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5109091" cy="1089529"/>
          </a:xfrm>
        </p:spPr>
        <p:txBody>
          <a:bodyPr/>
          <a:lstStyle/>
          <a:p>
            <a:r>
              <a:rPr kumimoji="1" lang="en-US" altLang="zh-TW" dirty="0"/>
              <a:t>What to test</a:t>
            </a:r>
            <a:endParaRPr kumimoji="1"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4801314" cy="1089529"/>
          </a:xfrm>
        </p:spPr>
        <p:txBody>
          <a:bodyPr/>
          <a:lstStyle/>
          <a:p>
            <a:r>
              <a:rPr kumimoji="1" lang="en-US" altLang="zh-TW" dirty="0"/>
              <a:t>How to test</a:t>
            </a:r>
            <a:endParaRPr kumimoji="1"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D467F77-C99C-13D0-01B3-3310452AD507}"/>
              </a:ext>
            </a:extLst>
          </p:cNvPr>
          <p:cNvSpPr/>
          <p:nvPr/>
        </p:nvSpPr>
        <p:spPr>
          <a:xfrm>
            <a:off x="498835" y="1491348"/>
            <a:ext cx="6650110" cy="3295255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5997892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4750018" cy="1006429"/>
          </a:xfrm>
        </p:spPr>
        <p:txBody>
          <a:bodyPr/>
          <a:lstStyle/>
          <a:p>
            <a:r>
              <a:rPr kumimoji="1" lang="en-US" altLang="zh-TW" dirty="0"/>
              <a:t>How to test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4801314" cy="1089529"/>
          </a:xfrm>
        </p:spPr>
        <p:txBody>
          <a:bodyPr/>
          <a:lstStyle/>
          <a:p>
            <a:r>
              <a:rPr kumimoji="1" lang="zh-TW" altLang="en-US" dirty="0"/>
              <a:t>檢測時間點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2954655" cy="1089529"/>
          </a:xfrm>
        </p:spPr>
        <p:txBody>
          <a:bodyPr/>
          <a:lstStyle/>
          <a:p>
            <a:r>
              <a:rPr kumimoji="1" lang="zh-TW" altLang="en-US" dirty="0"/>
              <a:t>採哪裡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4801314" cy="1089529"/>
          </a:xfrm>
        </p:spPr>
        <p:txBody>
          <a:bodyPr/>
          <a:lstStyle/>
          <a:p>
            <a:r>
              <a:rPr kumimoji="1" lang="zh-TW" altLang="en-US" dirty="0"/>
              <a:t>用什麼採檢</a:t>
            </a:r>
          </a:p>
        </p:txBody>
      </p:sp>
    </p:spTree>
    <p:extLst>
      <p:ext uri="{BB962C8B-B14F-4D97-AF65-F5344CB8AC3E}">
        <p14:creationId xmlns:p14="http://schemas.microsoft.com/office/powerpoint/2010/main" val="136210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802136" cy="1006429"/>
          </a:xfrm>
        </p:spPr>
        <p:txBody>
          <a:bodyPr/>
          <a:lstStyle/>
          <a:p>
            <a:r>
              <a:rPr lang="zh-TW" altLang="en-US" dirty="0"/>
              <a:t>流感臨床診斷</a:t>
            </a:r>
            <a:r>
              <a:rPr lang="zh-TW" altLang="en-US" b="0" dirty="0">
                <a:solidFill>
                  <a:schemeClr val="bg1">
                    <a:lumMod val="50000"/>
                  </a:schemeClr>
                </a:solidFill>
              </a:rPr>
              <a:t>與</a:t>
            </a:r>
            <a:r>
              <a:rPr lang="zh-TW" altLang="en-US" dirty="0"/>
              <a:t>檢驗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臨床表現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診斷工具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鑑別診斷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343212-D77F-BA69-4778-518ADD67ADF3}"/>
              </a:ext>
            </a:extLst>
          </p:cNvPr>
          <p:cNvSpPr/>
          <p:nvPr/>
        </p:nvSpPr>
        <p:spPr>
          <a:xfrm>
            <a:off x="988540" y="3071003"/>
            <a:ext cx="4601377" cy="30180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7480828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6C03F-C7B0-FF99-2DCF-310B6D32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4528804" cy="1006429"/>
          </a:xfrm>
        </p:spPr>
        <p:txBody>
          <a:bodyPr/>
          <a:lstStyle/>
          <a:p>
            <a:r>
              <a:rPr lang="zh-TW" altLang="en-US" dirty="0"/>
              <a:t>檢測時間點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2C117C-3E27-43DA-0212-F8B0DCD4089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Within four days of symptom onset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34582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6C03F-C7B0-FF99-2DCF-310B6D32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2791149" cy="1006429"/>
          </a:xfrm>
        </p:spPr>
        <p:txBody>
          <a:bodyPr/>
          <a:lstStyle/>
          <a:p>
            <a:r>
              <a:rPr lang="zh-TW" altLang="en-US" dirty="0"/>
              <a:t>採哪裡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2C117C-3E27-43DA-0212-F8B0DCD4089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dirty="0"/>
              <a:t>首選為</a:t>
            </a:r>
            <a:r>
              <a:rPr lang="en-US" altLang="zh-TW" dirty="0"/>
              <a:t>Nasopharynx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404744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6C03F-C7B0-FF99-2DCF-310B6D32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2791149" cy="1006429"/>
          </a:xfrm>
        </p:spPr>
        <p:txBody>
          <a:bodyPr/>
          <a:lstStyle/>
          <a:p>
            <a:r>
              <a:rPr lang="zh-TW" altLang="en-US" dirty="0"/>
              <a:t>採哪裡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2C117C-3E27-43DA-0212-F8B0DCD4089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dirty="0"/>
              <a:t>首選為</a:t>
            </a:r>
            <a:r>
              <a:rPr lang="en-US" altLang="zh-TW" dirty="0"/>
              <a:t>Nasopharynx</a:t>
            </a:r>
          </a:p>
          <a:p>
            <a:r>
              <a:rPr lang="zh-TW" altLang="en-US" dirty="0"/>
              <a:t>其次是</a:t>
            </a:r>
            <a:r>
              <a:rPr lang="en-US" altLang="zh-TW" dirty="0"/>
              <a:t>Nasal</a:t>
            </a:r>
            <a:r>
              <a:rPr lang="zh-TW" altLang="en-US" dirty="0"/>
              <a:t>加上</a:t>
            </a:r>
            <a:r>
              <a:rPr lang="en-US" altLang="zh-TW" dirty="0"/>
              <a:t>Throat swab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192125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6C03F-C7B0-FF99-2DCF-310B6D32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2791149" cy="1006429"/>
          </a:xfrm>
        </p:spPr>
        <p:txBody>
          <a:bodyPr/>
          <a:lstStyle/>
          <a:p>
            <a:r>
              <a:rPr lang="zh-TW" altLang="en-US" dirty="0"/>
              <a:t>採哪裡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2C117C-3E27-43DA-0212-F8B0DCD4089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dirty="0"/>
              <a:t>首選為</a:t>
            </a:r>
            <a:r>
              <a:rPr lang="en-US" altLang="zh-TW" dirty="0"/>
              <a:t>Nasopharynx</a:t>
            </a:r>
          </a:p>
          <a:p>
            <a:r>
              <a:rPr lang="zh-TW" altLang="en-US" dirty="0"/>
              <a:t>其次是</a:t>
            </a:r>
            <a:r>
              <a:rPr lang="en-US" altLang="zh-TW" dirty="0"/>
              <a:t>Nasal</a:t>
            </a:r>
            <a:r>
              <a:rPr lang="zh-TW" altLang="en-US" dirty="0"/>
              <a:t>加上</a:t>
            </a:r>
            <a:r>
              <a:rPr lang="en-US" altLang="zh-TW" dirty="0"/>
              <a:t>Throat swab</a:t>
            </a:r>
          </a:p>
          <a:p>
            <a:pPr lvl="1"/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若非要選一個，就選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nasal swab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7369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6C03F-C7B0-FF99-2DCF-310B6D32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2791149" cy="1006429"/>
          </a:xfrm>
        </p:spPr>
        <p:txBody>
          <a:bodyPr/>
          <a:lstStyle/>
          <a:p>
            <a:r>
              <a:rPr lang="zh-TW" altLang="en-US" dirty="0"/>
              <a:t>採哪裡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2C117C-3E27-43DA-0212-F8B0DCD4089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For ventilated patients with negative upper respiratory tract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49524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6C03F-C7B0-FF99-2DCF-310B6D32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2791149" cy="1006429"/>
          </a:xfrm>
        </p:spPr>
        <p:txBody>
          <a:bodyPr/>
          <a:lstStyle/>
          <a:p>
            <a:r>
              <a:rPr lang="zh-TW" altLang="en-US" dirty="0"/>
              <a:t>採哪裡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2C117C-3E27-43DA-0212-F8B0DCD4089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For ventilated patients with negative upper respiratory tract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Endotracheal aspirate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Bronchoalveolar lavage fluid 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5105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6C03F-C7B0-FF99-2DCF-310B6D32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2791149" cy="1006429"/>
          </a:xfrm>
        </p:spPr>
        <p:txBody>
          <a:bodyPr/>
          <a:lstStyle/>
          <a:p>
            <a:r>
              <a:rPr lang="zh-TW" altLang="en-US" dirty="0"/>
              <a:t>採哪裡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2C117C-3E27-43DA-0212-F8B0DCD4089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For ventilated patients with negative upper respiratory tract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Endotracheal aspirate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Bronchoalveolar lavage fluid</a:t>
            </a:r>
          </a:p>
          <a:p>
            <a:r>
              <a:rPr lang="en-US" altLang="zh-TW" dirty="0"/>
              <a:t>Greater and prolonged respiration in lower respiratory tract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449927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6C03F-C7B0-FF99-2DCF-310B6D32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3659976" cy="1006429"/>
          </a:xfrm>
        </p:spPr>
        <p:txBody>
          <a:bodyPr/>
          <a:lstStyle/>
          <a:p>
            <a:r>
              <a:rPr lang="zh-TW" altLang="en-US" dirty="0"/>
              <a:t>用什麼採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2C117C-3E27-43DA-0212-F8B0DCD4089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869335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6C03F-C7B0-FF99-2DCF-310B6D32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3659976" cy="1006429"/>
          </a:xfrm>
        </p:spPr>
        <p:txBody>
          <a:bodyPr/>
          <a:lstStyle/>
          <a:p>
            <a:r>
              <a:rPr lang="zh-TW" altLang="en-US" dirty="0"/>
              <a:t>用什麼採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2C117C-3E27-43DA-0212-F8B0DCD4089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Flocked swab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601064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6C03F-C7B0-FF99-2DCF-310B6D32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3659976" cy="1006429"/>
          </a:xfrm>
        </p:spPr>
        <p:txBody>
          <a:bodyPr/>
          <a:lstStyle/>
          <a:p>
            <a:r>
              <a:rPr lang="zh-TW" altLang="en-US" dirty="0"/>
              <a:t>用什麼採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2C117C-3E27-43DA-0212-F8B0DCD4089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Flocked swab</a:t>
            </a:r>
            <a:endParaRPr lang="zh-TW" altLang="en-US" dirty="0"/>
          </a:p>
        </p:txBody>
      </p:sp>
      <p:pic>
        <p:nvPicPr>
          <p:cNvPr id="5" name="圖片 4" descr="一張含有 工具​​ 的圖片&#10;&#10;自動產生的描述">
            <a:extLst>
              <a:ext uri="{FF2B5EF4-FFF2-40B4-BE49-F238E27FC236}">
                <a16:creationId xmlns:a16="http://schemas.microsoft.com/office/drawing/2014/main" id="{82AACF98-2C0C-9375-A106-1F4177ACE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85" y="1158443"/>
            <a:ext cx="5289829" cy="528982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29B8041-DA66-9BEE-A7C6-C6A23D509496}"/>
              </a:ext>
            </a:extLst>
          </p:cNvPr>
          <p:cNvSpPr txBox="1"/>
          <p:nvPr/>
        </p:nvSpPr>
        <p:spPr>
          <a:xfrm>
            <a:off x="7928590" y="6581001"/>
            <a:ext cx="4263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200" dirty="0"/>
              <a:t>https://www.thermofisher.com/order/catalog/product/R12566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4123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802136" cy="1006429"/>
          </a:xfrm>
        </p:spPr>
        <p:txBody>
          <a:bodyPr/>
          <a:lstStyle/>
          <a:p>
            <a:r>
              <a:rPr lang="zh-TW" altLang="en-US" dirty="0"/>
              <a:t>流感臨床診斷</a:t>
            </a:r>
            <a:r>
              <a:rPr lang="zh-TW" altLang="en-US" b="0" dirty="0">
                <a:solidFill>
                  <a:schemeClr val="bg1">
                    <a:lumMod val="50000"/>
                  </a:schemeClr>
                </a:solidFill>
              </a:rPr>
              <a:t>與</a:t>
            </a:r>
            <a:r>
              <a:rPr lang="zh-TW" altLang="en-US" dirty="0"/>
              <a:t>檢驗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臨床表現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診斷工具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鑑別診斷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51A6935-471E-BF51-2557-0EF797184308}"/>
              </a:ext>
            </a:extLst>
          </p:cNvPr>
          <p:cNvSpPr/>
          <p:nvPr/>
        </p:nvSpPr>
        <p:spPr>
          <a:xfrm>
            <a:off x="988540" y="4496507"/>
            <a:ext cx="4601377" cy="159253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7398299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A6FFA-FE37-B7E5-82F6-0C3C99C3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3659976" cy="1006429"/>
          </a:xfrm>
        </p:spPr>
        <p:txBody>
          <a:bodyPr/>
          <a:lstStyle/>
          <a:p>
            <a:r>
              <a:rPr lang="zh-TW" altLang="en-US" dirty="0"/>
              <a:t>診斷工具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A151E6-6FC7-A644-C94A-E0CAF04B51D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sz="4800" dirty="0"/>
              <a:t>當檢驗結果會影響後續決策或是要進行流病調查時，才需要進行流感的檢測</a:t>
            </a:r>
            <a:endParaRPr lang="en-US" altLang="zh-TW" sz="4800" dirty="0"/>
          </a:p>
          <a:p>
            <a:r>
              <a:rPr lang="zh-TW" altLang="en-US" sz="4800" dirty="0"/>
              <a:t>流感診斷以核酸檢測為原則，若是用抗原檢測，則需要小心判讀</a:t>
            </a:r>
            <a:endParaRPr lang="en-US" altLang="zh-TW" sz="4800" dirty="0"/>
          </a:p>
          <a:p>
            <a:r>
              <a:rPr lang="zh-TW" altLang="en-US" sz="4800" dirty="0"/>
              <a:t>在病程早期進行檢測的陽性率較高，最好是取鼻咽的檢體</a:t>
            </a:r>
            <a:endParaRPr lang="en-US" altLang="zh-TW" sz="4800" dirty="0"/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5298943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802136" cy="1006429"/>
          </a:xfrm>
        </p:spPr>
        <p:txBody>
          <a:bodyPr/>
          <a:lstStyle/>
          <a:p>
            <a:r>
              <a:rPr lang="zh-TW" altLang="en-US" dirty="0"/>
              <a:t>流感臨床診斷</a:t>
            </a:r>
            <a:r>
              <a:rPr lang="zh-TW" altLang="en-US" b="0" dirty="0">
                <a:solidFill>
                  <a:schemeClr val="bg1">
                    <a:lumMod val="50000"/>
                  </a:schemeClr>
                </a:solidFill>
              </a:rPr>
              <a:t>與</a:t>
            </a:r>
            <a:r>
              <a:rPr lang="zh-TW" altLang="en-US" dirty="0"/>
              <a:t>檢驗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臨床表現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診斷工具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鑑別診斷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1DFF16B-0AEE-F93D-68B2-7DBCECAB1EC9}"/>
              </a:ext>
            </a:extLst>
          </p:cNvPr>
          <p:cNvSpPr/>
          <p:nvPr/>
        </p:nvSpPr>
        <p:spPr>
          <a:xfrm>
            <a:off x="498835" y="1311433"/>
            <a:ext cx="4821310" cy="3283527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1997927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3659976" cy="1006429"/>
          </a:xfrm>
        </p:spPr>
        <p:txBody>
          <a:bodyPr/>
          <a:lstStyle/>
          <a:p>
            <a:r>
              <a:rPr lang="zh-TW" altLang="en-US" dirty="0"/>
              <a:t>鑑別診斷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Respiratory viral infection</a:t>
            </a:r>
          </a:p>
          <a:p>
            <a:r>
              <a:rPr lang="en-US" altLang="zh-TW" dirty="0"/>
              <a:t>Novel influenza A virus infection</a:t>
            </a:r>
          </a:p>
          <a:p>
            <a:r>
              <a:rPr lang="en-US" altLang="zh-TW" dirty="0"/>
              <a:t>Bacterial pneumonia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731518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3659976" cy="1006429"/>
          </a:xfrm>
        </p:spPr>
        <p:txBody>
          <a:bodyPr/>
          <a:lstStyle/>
          <a:p>
            <a:r>
              <a:rPr lang="zh-TW" altLang="en-US" dirty="0"/>
              <a:t>鑑別診斷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Respiratory viral infection</a:t>
            </a:r>
          </a:p>
          <a:p>
            <a:r>
              <a:rPr lang="en-US" altLang="zh-TW" dirty="0"/>
              <a:t>Novel influenza A virus infection</a:t>
            </a:r>
          </a:p>
          <a:p>
            <a:r>
              <a:rPr lang="en-US" altLang="zh-TW" dirty="0"/>
              <a:t>Bacterial pneumonia</a:t>
            </a:r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92C18C3-BCB8-1601-D2AB-6236E43A3A30}"/>
              </a:ext>
            </a:extLst>
          </p:cNvPr>
          <p:cNvSpPr/>
          <p:nvPr/>
        </p:nvSpPr>
        <p:spPr>
          <a:xfrm>
            <a:off x="391886" y="2472612"/>
            <a:ext cx="10748865" cy="2071396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7518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10636245" cy="1006429"/>
          </a:xfrm>
        </p:spPr>
        <p:txBody>
          <a:bodyPr/>
          <a:lstStyle/>
          <a:p>
            <a:r>
              <a:rPr lang="en-US" altLang="zh-TW" dirty="0"/>
              <a:t>Respiratory viral infection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COVID-19</a:t>
            </a:r>
          </a:p>
          <a:p>
            <a:r>
              <a:rPr lang="en-US" altLang="zh-TW" dirty="0"/>
              <a:t>Respiratory syncytial virus</a:t>
            </a:r>
          </a:p>
          <a:p>
            <a:r>
              <a:rPr lang="en-US" altLang="zh-TW" dirty="0"/>
              <a:t>Common cold</a:t>
            </a:r>
          </a:p>
          <a:p>
            <a:r>
              <a:rPr lang="en-US" altLang="zh-TW" dirty="0"/>
              <a:t>MERS-</a:t>
            </a:r>
            <a:r>
              <a:rPr lang="en-US" altLang="zh-TW" dirty="0" err="1"/>
              <a:t>CoV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694434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4089581" cy="1006429"/>
          </a:xfrm>
        </p:spPr>
        <p:txBody>
          <a:bodyPr/>
          <a:lstStyle/>
          <a:p>
            <a:r>
              <a:rPr lang="en-US" altLang="zh-TW" dirty="0"/>
              <a:t>COVID-19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Difficult to distinguish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250575531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4089581" cy="1006429"/>
          </a:xfrm>
        </p:spPr>
        <p:txBody>
          <a:bodyPr/>
          <a:lstStyle/>
          <a:p>
            <a:r>
              <a:rPr lang="en-US" altLang="zh-TW" dirty="0"/>
              <a:t>COVID-19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Difficult to distinguish</a:t>
            </a:r>
          </a:p>
          <a:p>
            <a:r>
              <a:rPr lang="en-US" altLang="zh-TW" dirty="0"/>
              <a:t>More common in COVID-19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Fatigue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Diarrhea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Olfactory disorders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Taste disorders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177601909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4089581" cy="1006429"/>
          </a:xfrm>
        </p:spPr>
        <p:txBody>
          <a:bodyPr/>
          <a:lstStyle/>
          <a:p>
            <a:r>
              <a:rPr lang="en-US" altLang="zh-TW" dirty="0"/>
              <a:t>COVID-19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Diagnosed by antigen / PCR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191050758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88103"/>
            <a:ext cx="9033242" cy="840230"/>
          </a:xfrm>
        </p:spPr>
        <p:txBody>
          <a:bodyPr/>
          <a:lstStyle/>
          <a:p>
            <a:r>
              <a:rPr lang="en-US" altLang="zh-TW" sz="5400" dirty="0"/>
              <a:t>Respiratory syncytial virus</a:t>
            </a:r>
            <a:endParaRPr lang="zh-TW" altLang="en-US" sz="54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More common in children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113071686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88103"/>
            <a:ext cx="9033242" cy="840230"/>
          </a:xfrm>
        </p:spPr>
        <p:txBody>
          <a:bodyPr/>
          <a:lstStyle/>
          <a:p>
            <a:r>
              <a:rPr lang="en-US" altLang="zh-TW" sz="5400" dirty="0"/>
              <a:t>Respiratory syncytial virus</a:t>
            </a:r>
            <a:endParaRPr lang="zh-TW" altLang="en-US" sz="54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More common in children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Also important in 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Older adults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Immunocompromised</a:t>
            </a:r>
            <a:endParaRPr lang="en-US" altLang="zh-TW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331977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802136" cy="1006429"/>
          </a:xfrm>
        </p:spPr>
        <p:txBody>
          <a:bodyPr/>
          <a:lstStyle/>
          <a:p>
            <a:r>
              <a:rPr lang="zh-TW" altLang="en-US" dirty="0"/>
              <a:t>流感臨床診斷</a:t>
            </a:r>
            <a:r>
              <a:rPr lang="zh-TW" altLang="en-US" b="0" dirty="0">
                <a:solidFill>
                  <a:schemeClr val="bg1">
                    <a:lumMod val="50000"/>
                  </a:schemeClr>
                </a:solidFill>
              </a:rPr>
              <a:t>與</a:t>
            </a:r>
            <a:r>
              <a:rPr lang="zh-TW" altLang="en-US" dirty="0"/>
              <a:t>檢驗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臨床表現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診斷工具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181927745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88103"/>
            <a:ext cx="9033242" cy="840230"/>
          </a:xfrm>
        </p:spPr>
        <p:txBody>
          <a:bodyPr/>
          <a:lstStyle/>
          <a:p>
            <a:r>
              <a:rPr lang="en-US" altLang="zh-TW" sz="5400" dirty="0"/>
              <a:t>Respiratory syncytial virus</a:t>
            </a:r>
            <a:endParaRPr lang="zh-TW" altLang="en-US" sz="54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Diagnosed by PCR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21006969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830442" cy="1006429"/>
          </a:xfrm>
        </p:spPr>
        <p:txBody>
          <a:bodyPr/>
          <a:lstStyle/>
          <a:p>
            <a:r>
              <a:rPr lang="en-US" altLang="zh-TW" dirty="0"/>
              <a:t>Common cold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Several virus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408331700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830442" cy="1006429"/>
          </a:xfrm>
        </p:spPr>
        <p:txBody>
          <a:bodyPr/>
          <a:lstStyle/>
          <a:p>
            <a:r>
              <a:rPr lang="en-US" altLang="zh-TW" dirty="0"/>
              <a:t>Common cold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Several virus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Rhinovirus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Parainfluenza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Common cold coronavirus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371671097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830442" cy="1006429"/>
          </a:xfrm>
        </p:spPr>
        <p:txBody>
          <a:bodyPr/>
          <a:lstStyle/>
          <a:p>
            <a:r>
              <a:rPr lang="en-US" altLang="zh-TW" dirty="0"/>
              <a:t>Common cold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Mild symptom than influenza</a:t>
            </a:r>
          </a:p>
          <a:p>
            <a:r>
              <a:rPr lang="en-US" altLang="zh-TW" dirty="0"/>
              <a:t>Nasal congestion milder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1357151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830442" cy="1006429"/>
          </a:xfrm>
        </p:spPr>
        <p:txBody>
          <a:bodyPr/>
          <a:lstStyle/>
          <a:p>
            <a:r>
              <a:rPr lang="en-US" altLang="zh-TW" dirty="0"/>
              <a:t>Common cold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Diagnosis by clinical manifestation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133448370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4604146" cy="1006429"/>
          </a:xfrm>
        </p:spPr>
        <p:txBody>
          <a:bodyPr/>
          <a:lstStyle/>
          <a:p>
            <a:r>
              <a:rPr lang="en-US" altLang="zh-TW" dirty="0"/>
              <a:t>MERS-</a:t>
            </a:r>
            <a:r>
              <a:rPr lang="en-US" altLang="zh-TW" dirty="0" err="1"/>
              <a:t>CoV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History of Arabian peninsula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336674285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4604146" cy="1006429"/>
          </a:xfrm>
        </p:spPr>
        <p:txBody>
          <a:bodyPr/>
          <a:lstStyle/>
          <a:p>
            <a:r>
              <a:rPr lang="en-US" altLang="zh-TW" dirty="0"/>
              <a:t>MERS-</a:t>
            </a:r>
            <a:r>
              <a:rPr lang="en-US" altLang="zh-TW" dirty="0" err="1"/>
              <a:t>CoV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Diagnosis by PCR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390757051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443291" cy="1006429"/>
          </a:xfrm>
        </p:spPr>
        <p:txBody>
          <a:bodyPr/>
          <a:lstStyle/>
          <a:p>
            <a:r>
              <a:rPr lang="en-US" altLang="zh-TW" dirty="0"/>
              <a:t>Novel influenza A virus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116622431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443291" cy="1006429"/>
          </a:xfrm>
        </p:spPr>
        <p:txBody>
          <a:bodyPr/>
          <a:lstStyle/>
          <a:p>
            <a:r>
              <a:rPr lang="en-US" altLang="zh-TW" dirty="0"/>
              <a:t>Novel influenza A virus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Symptom not distinguish from seasonal influenza A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355261490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443291" cy="1006429"/>
          </a:xfrm>
        </p:spPr>
        <p:txBody>
          <a:bodyPr/>
          <a:lstStyle/>
          <a:p>
            <a:r>
              <a:rPr lang="en-US" altLang="zh-TW" dirty="0"/>
              <a:t>Novel influenza A virus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Exposure history </a:t>
            </a:r>
          </a:p>
          <a:p>
            <a:r>
              <a:rPr lang="en-US" altLang="zh-TW" dirty="0"/>
              <a:t>Travel history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4287765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802136" cy="1006429"/>
          </a:xfrm>
        </p:spPr>
        <p:txBody>
          <a:bodyPr/>
          <a:lstStyle/>
          <a:p>
            <a:r>
              <a:rPr lang="zh-TW" altLang="en-US" dirty="0"/>
              <a:t>流感臨床診斷</a:t>
            </a:r>
            <a:r>
              <a:rPr lang="zh-TW" altLang="en-US" b="0" dirty="0">
                <a:solidFill>
                  <a:schemeClr val="bg1">
                    <a:lumMod val="50000"/>
                  </a:schemeClr>
                </a:solidFill>
              </a:rPr>
              <a:t>與</a:t>
            </a:r>
            <a:r>
              <a:rPr lang="zh-TW" altLang="en-US" dirty="0"/>
              <a:t>檢驗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臨床表現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診斷工具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鑑別診斷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FACCF8-2F84-6D5C-634B-25E46CCBB653}"/>
              </a:ext>
            </a:extLst>
          </p:cNvPr>
          <p:cNvSpPr/>
          <p:nvPr/>
        </p:nvSpPr>
        <p:spPr>
          <a:xfrm>
            <a:off x="498835" y="3144982"/>
            <a:ext cx="4821310" cy="3283527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134201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443291" cy="1006429"/>
          </a:xfrm>
        </p:spPr>
        <p:txBody>
          <a:bodyPr/>
          <a:lstStyle/>
          <a:p>
            <a:r>
              <a:rPr lang="en-US" altLang="zh-TW" dirty="0"/>
              <a:t>Novel influenza A virus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Exposure to </a:t>
            </a:r>
          </a:p>
          <a:p>
            <a:pPr marL="809625" lvl="1" indent="-352425"/>
            <a:r>
              <a:rPr lang="en-US" altLang="zh-TW" dirty="0"/>
              <a:t>Poultry</a:t>
            </a:r>
          </a:p>
          <a:p>
            <a:pPr marL="809625" lvl="1" indent="-352425"/>
            <a:r>
              <a:rPr lang="en-US" altLang="zh-TW" dirty="0"/>
              <a:t>Pigs</a:t>
            </a:r>
          </a:p>
          <a:p>
            <a:pPr marL="809625" lvl="1" indent="-352425"/>
            <a:r>
              <a:rPr lang="en-US" altLang="zh-TW" dirty="0"/>
              <a:t>Ill person with animal associated influenza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397790361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443291" cy="1006429"/>
          </a:xfrm>
        </p:spPr>
        <p:txBody>
          <a:bodyPr/>
          <a:lstStyle/>
          <a:p>
            <a:r>
              <a:rPr lang="en-US" altLang="zh-TW" dirty="0"/>
              <a:t>Novel influenza A virus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sz="4800" dirty="0"/>
              <a:t>Travel to region with local transmission</a:t>
            </a:r>
          </a:p>
          <a:p>
            <a:pPr marL="809625" lvl="1" indent="-352425"/>
            <a:r>
              <a:rPr lang="en-US" altLang="zh-TW" dirty="0"/>
              <a:t>H7N9: China</a:t>
            </a:r>
          </a:p>
          <a:p>
            <a:pPr marL="809625" lvl="1" indent="-352425"/>
            <a:r>
              <a:rPr lang="en-US" altLang="zh-TW" dirty="0"/>
              <a:t>H5N1: Asia, Middle east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390345786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443291" cy="1006429"/>
          </a:xfrm>
        </p:spPr>
        <p:txBody>
          <a:bodyPr/>
          <a:lstStyle/>
          <a:p>
            <a:r>
              <a:rPr lang="en-US" altLang="zh-TW" dirty="0"/>
              <a:t>Novel influenza A virus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sz="4800" dirty="0"/>
              <a:t>Diagnosis by PCR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165668648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F2A08-DDA5-35F4-8FA2-B0C2908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8517075" cy="1006429"/>
          </a:xfrm>
        </p:spPr>
        <p:txBody>
          <a:bodyPr/>
          <a:lstStyle/>
          <a:p>
            <a:r>
              <a:rPr lang="en-US" altLang="zh-TW" dirty="0"/>
              <a:t>Bacterial pneumonia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C01EE9-A02B-C093-51D5-D1C9E09DA0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sz="4800" dirty="0"/>
              <a:t>Fever</a:t>
            </a:r>
          </a:p>
          <a:p>
            <a:r>
              <a:rPr lang="en-US" altLang="zh-TW" sz="4800" dirty="0"/>
              <a:t>Dyspnea</a:t>
            </a:r>
          </a:p>
          <a:p>
            <a:r>
              <a:rPr lang="en-US" altLang="zh-TW" sz="4800" dirty="0"/>
              <a:t>Cough</a:t>
            </a:r>
          </a:p>
          <a:p>
            <a:r>
              <a:rPr lang="en-US" altLang="zh-TW" sz="4800" dirty="0"/>
              <a:t>Sputum production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7DB038-4EC7-4099-A047-DE4FA0771C0C}"/>
              </a:ext>
            </a:extLst>
          </p:cNvPr>
          <p:cNvSpPr txBox="1"/>
          <p:nvPr/>
        </p:nvSpPr>
        <p:spPr>
          <a:xfrm>
            <a:off x="10014942" y="485052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bg1">
                    <a:lumMod val="50000"/>
                  </a:schemeClr>
                </a:solidFill>
              </a:rPr>
              <a:t>鑑別診斷</a:t>
            </a:r>
          </a:p>
        </p:txBody>
      </p:sp>
    </p:spTree>
    <p:extLst>
      <p:ext uri="{BB962C8B-B14F-4D97-AF65-F5344CB8AC3E}">
        <p14:creationId xmlns:p14="http://schemas.microsoft.com/office/powerpoint/2010/main" val="81471470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A6FFA-FE37-B7E5-82F6-0C3C99C3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3659976" cy="1006429"/>
          </a:xfrm>
        </p:spPr>
        <p:txBody>
          <a:bodyPr/>
          <a:lstStyle/>
          <a:p>
            <a:r>
              <a:rPr lang="zh-TW" altLang="en-US" dirty="0"/>
              <a:t>鑑別診斷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A151E6-6FC7-A644-C94A-E0CAF04B51D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sz="4800" dirty="0"/>
              <a:t>各種會造成呼吸道感染的病原體都要考慮</a:t>
            </a:r>
            <a:endParaRPr lang="en-US" altLang="zh-TW" sz="4800" dirty="0"/>
          </a:p>
          <a:p>
            <a:pPr lvl="1"/>
            <a:r>
              <a:rPr lang="en-US" altLang="zh-TW" sz="4200" dirty="0"/>
              <a:t>Common cold</a:t>
            </a:r>
            <a:r>
              <a:rPr lang="zh-TW" altLang="en-US" sz="4200" dirty="0"/>
              <a:t>以臨床診斷就可以</a:t>
            </a:r>
            <a:endParaRPr lang="en-US" altLang="zh-TW" sz="4200" dirty="0"/>
          </a:p>
          <a:p>
            <a:pPr lvl="1"/>
            <a:r>
              <a:rPr lang="en-US" altLang="zh-TW" sz="4200" dirty="0"/>
              <a:t>MERS-</a:t>
            </a:r>
            <a:r>
              <a:rPr lang="en-US" altLang="zh-TW" sz="4200" dirty="0" err="1"/>
              <a:t>CoV</a:t>
            </a:r>
            <a:r>
              <a:rPr lang="zh-TW" altLang="en-US" sz="4200" dirty="0"/>
              <a:t>和新型</a:t>
            </a:r>
            <a:r>
              <a:rPr lang="en-US" altLang="zh-TW" sz="4200" dirty="0"/>
              <a:t>A</a:t>
            </a:r>
            <a:r>
              <a:rPr lang="zh-TW" altLang="en-US" sz="4200" dirty="0"/>
              <a:t>型流感則需要利用核酸作診斷</a:t>
            </a:r>
            <a:endParaRPr lang="en-US" altLang="zh-TW" sz="4200" dirty="0"/>
          </a:p>
          <a:p>
            <a:r>
              <a:rPr lang="zh-TW" altLang="en-US" sz="4800" dirty="0"/>
              <a:t>除了病毒，細菌性肺炎也是需要思考</a:t>
            </a:r>
            <a:endParaRPr lang="en-US" altLang="zh-TW" sz="4800" dirty="0"/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7290720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A6FFA-FE37-B7E5-82F6-0C3C99C3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8409353" cy="1006429"/>
          </a:xfrm>
        </p:spPr>
        <p:txBody>
          <a:bodyPr/>
          <a:lstStyle/>
          <a:p>
            <a:r>
              <a:rPr lang="en-US" altLang="zh-TW" dirty="0"/>
              <a:t>Take home message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A151E6-6FC7-A644-C94A-E0CAF04B51D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sz="3600" dirty="0"/>
              <a:t>在流感流行期，臨床診斷的正確率可達</a:t>
            </a:r>
            <a:r>
              <a:rPr lang="en-US" altLang="zh-TW" sz="3600" dirty="0"/>
              <a:t>80~90%</a:t>
            </a:r>
          </a:p>
          <a:p>
            <a:r>
              <a:rPr lang="zh-TW" altLang="en-US" sz="3600" dirty="0"/>
              <a:t>流感除了呼吸道症狀，全身性的症狀會特別明顯，像是發燒、頭痛、痠痛等</a:t>
            </a:r>
            <a:endParaRPr lang="en-US" altLang="zh-TW" sz="3600" dirty="0"/>
          </a:p>
          <a:p>
            <a:r>
              <a:rPr lang="zh-TW" altLang="en-US" sz="3600" dirty="0"/>
              <a:t>在流感非流行期，有相關的曝露史，再進行流感相關檢測</a:t>
            </a:r>
            <a:endParaRPr lang="en-US" altLang="zh-TW" sz="3600" dirty="0"/>
          </a:p>
          <a:p>
            <a:r>
              <a:rPr lang="zh-TW" altLang="en-US" sz="3600" dirty="0"/>
              <a:t>流感的檢測以核酸為原則，使用抗原時要謹慎解讀</a:t>
            </a:r>
            <a:endParaRPr lang="en-US" altLang="zh-TW" sz="3600" dirty="0"/>
          </a:p>
          <a:p>
            <a:r>
              <a:rPr lang="zh-TW" altLang="en-US" sz="3600" dirty="0"/>
              <a:t>除了流感，呼吸道相關的感染症也要考慮。</a:t>
            </a:r>
            <a:endParaRPr lang="en-US" altLang="zh-TW" sz="3600" dirty="0"/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7676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262979" cy="1006429"/>
          </a:xfrm>
        </p:spPr>
        <p:txBody>
          <a:bodyPr/>
          <a:lstStyle/>
          <a:p>
            <a:r>
              <a:rPr lang="zh-TW" altLang="en-US" dirty="0"/>
              <a:t>流感臨床表現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4852610" cy="1089529"/>
          </a:xfrm>
        </p:spPr>
        <p:txBody>
          <a:bodyPr/>
          <a:lstStyle/>
          <a:p>
            <a:r>
              <a:rPr kumimoji="1" lang="en-US" altLang="zh-TW" b="1" dirty="0"/>
              <a:t>Incubation</a:t>
            </a:r>
            <a:endParaRPr kumimoji="1" lang="zh-TW" altLang="en-US" b="1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6801862" cy="1089529"/>
          </a:xfrm>
        </p:spPr>
        <p:txBody>
          <a:bodyPr/>
          <a:lstStyle/>
          <a:p>
            <a:r>
              <a:rPr kumimoji="1" lang="en-US" altLang="zh-TW" b="1" dirty="0"/>
              <a:t>Uncomplicated</a:t>
            </a:r>
            <a:endParaRPr kumimoji="1" lang="zh-TW" altLang="en-US" b="1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5724644" cy="1089529"/>
          </a:xfrm>
        </p:spPr>
        <p:txBody>
          <a:bodyPr/>
          <a:lstStyle/>
          <a:p>
            <a:r>
              <a:rPr kumimoji="1" lang="en-US" altLang="zh-TW" b="1" dirty="0"/>
              <a:t>Complicated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545636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262979" cy="1006429"/>
          </a:xfrm>
        </p:spPr>
        <p:txBody>
          <a:bodyPr/>
          <a:lstStyle/>
          <a:p>
            <a:r>
              <a:rPr lang="zh-TW" altLang="en-US" dirty="0"/>
              <a:t>流感臨床表現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6801862" cy="1089529"/>
          </a:xfrm>
        </p:spPr>
        <p:txBody>
          <a:bodyPr/>
          <a:lstStyle/>
          <a:p>
            <a:r>
              <a:rPr kumimoji="1" lang="en-US" altLang="zh-TW" b="1" dirty="0"/>
              <a:t>Uncomplicated</a:t>
            </a:r>
            <a:endParaRPr kumimoji="1" lang="zh-TW" altLang="en-US" b="1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6032421" cy="1089529"/>
          </a:xfrm>
        </p:spPr>
        <p:txBody>
          <a:bodyPr/>
          <a:lstStyle/>
          <a:p>
            <a:r>
              <a:rPr kumimoji="1" lang="en-US" altLang="zh-TW" b="1" dirty="0"/>
              <a:t>Complication</a:t>
            </a:r>
            <a:endParaRPr kumimoji="1" lang="zh-TW" altLang="en-US" b="1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5724644" cy="1089529"/>
          </a:xfrm>
        </p:spPr>
        <p:txBody>
          <a:bodyPr/>
          <a:lstStyle/>
          <a:p>
            <a:r>
              <a:rPr kumimoji="1" lang="en-US" altLang="zh-TW" b="1" dirty="0"/>
              <a:t>Complicated</a:t>
            </a:r>
            <a:endParaRPr kumimoji="1" lang="zh-TW" altLang="en-US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4596BC7-90B0-4D55-C6B8-161F494580F4}"/>
              </a:ext>
            </a:extLst>
          </p:cNvPr>
          <p:cNvSpPr/>
          <p:nvPr/>
        </p:nvSpPr>
        <p:spPr>
          <a:xfrm>
            <a:off x="498835" y="4800600"/>
            <a:ext cx="6214349" cy="16002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8578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10164962" cy="1006429"/>
          </a:xfrm>
        </p:spPr>
        <p:txBody>
          <a:bodyPr/>
          <a:lstStyle/>
          <a:p>
            <a:r>
              <a:rPr kumimoji="1" lang="en-US" altLang="zh-TW" dirty="0"/>
              <a:t>Uncomplicated influenza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Clinical course</a:t>
            </a:r>
          </a:p>
          <a:p>
            <a:pPr lvl="1"/>
            <a:r>
              <a:rPr kumimoji="1" lang="en-US" altLang="zh-TW" dirty="0"/>
              <a:t> Incubation period</a:t>
            </a:r>
          </a:p>
          <a:p>
            <a:pPr lvl="1"/>
            <a:r>
              <a:rPr kumimoji="1" lang="en-US" altLang="zh-TW" dirty="0"/>
              <a:t> Disease period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6686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10164962" cy="1006429"/>
          </a:xfrm>
        </p:spPr>
        <p:txBody>
          <a:bodyPr/>
          <a:lstStyle/>
          <a:p>
            <a:r>
              <a:rPr kumimoji="1" lang="en-US" altLang="zh-TW" dirty="0"/>
              <a:t>Uncomplicated influenza</a:t>
            </a:r>
            <a:endParaRPr kumimoji="1" lang="zh-TW" altLang="en-US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9CDE0EB4-D574-7FAC-CBD7-1C08F4115E43}"/>
              </a:ext>
            </a:extLst>
          </p:cNvPr>
          <p:cNvCxnSpPr/>
          <p:nvPr/>
        </p:nvCxnSpPr>
        <p:spPr>
          <a:xfrm>
            <a:off x="4873550" y="3221181"/>
            <a:ext cx="0" cy="1724891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142E1FEC-3C64-36E7-28B7-853277EA7D44}"/>
              </a:ext>
            </a:extLst>
          </p:cNvPr>
          <p:cNvSpPr txBox="1"/>
          <p:nvPr/>
        </p:nvSpPr>
        <p:spPr>
          <a:xfrm>
            <a:off x="3651100" y="1911928"/>
            <a:ext cx="24449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dirty="0"/>
              <a:t>Onset</a:t>
            </a:r>
            <a:endParaRPr kumimoji="1" lang="zh-TW" altLang="en-US" sz="66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524D0AB-E5F6-8D29-460F-A7758E168647}"/>
              </a:ext>
            </a:extLst>
          </p:cNvPr>
          <p:cNvSpPr txBox="1"/>
          <p:nvPr/>
        </p:nvSpPr>
        <p:spPr>
          <a:xfrm>
            <a:off x="498835" y="3537292"/>
            <a:ext cx="4094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dirty="0"/>
              <a:t>Incubation</a:t>
            </a:r>
            <a:endParaRPr kumimoji="1" lang="zh-TW" altLang="en-US" sz="66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0717CDB-6C01-E8AD-3D75-186969D4CD3B}"/>
              </a:ext>
            </a:extLst>
          </p:cNvPr>
          <p:cNvSpPr txBox="1"/>
          <p:nvPr/>
        </p:nvSpPr>
        <p:spPr>
          <a:xfrm>
            <a:off x="5271255" y="3537292"/>
            <a:ext cx="5833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dirty="0"/>
              <a:t>Disease period</a:t>
            </a:r>
            <a:endParaRPr kumimoji="1"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7457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4197EC5-1C8E-534D-5AB7-7750DA86AB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1827571"/>
            <a:ext cx="11277600" cy="3202858"/>
          </a:xfrm>
        </p:spPr>
        <p:txBody>
          <a:bodyPr/>
          <a:lstStyle/>
          <a:p>
            <a:r>
              <a:rPr kumimoji="1" lang="zh-TW" altLang="en-US" dirty="0"/>
              <a:t>流感季節時，</a:t>
            </a:r>
            <a:endParaRPr kumimoji="1" lang="en-US" altLang="zh-TW" dirty="0"/>
          </a:p>
          <a:p>
            <a:endParaRPr kumimoji="1" lang="en-US" altLang="zh-TW" sz="4000" dirty="0"/>
          </a:p>
          <a:p>
            <a:r>
              <a:rPr kumimoji="1" lang="zh-TW" altLang="en-US" dirty="0"/>
              <a:t>哪個診斷工具</a:t>
            </a:r>
            <a:r>
              <a:rPr kumimoji="1" lang="en-US" altLang="zh-TW" dirty="0"/>
              <a:t>CP</a:t>
            </a:r>
            <a:r>
              <a:rPr kumimoji="1" lang="zh-TW" altLang="en-US" dirty="0"/>
              <a:t>最高</a:t>
            </a:r>
          </a:p>
        </p:txBody>
      </p:sp>
    </p:spTree>
    <p:extLst>
      <p:ext uri="{BB962C8B-B14F-4D97-AF65-F5344CB8AC3E}">
        <p14:creationId xmlns:p14="http://schemas.microsoft.com/office/powerpoint/2010/main" val="2253254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10164962" cy="1006429"/>
          </a:xfrm>
        </p:spPr>
        <p:txBody>
          <a:bodyPr/>
          <a:lstStyle/>
          <a:p>
            <a:r>
              <a:rPr kumimoji="1" lang="en-US" altLang="zh-TW" dirty="0"/>
              <a:t>Uncomplicated influenza</a:t>
            </a:r>
            <a:endParaRPr kumimoji="1" lang="zh-TW" altLang="en-US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9CDE0EB4-D574-7FAC-CBD7-1C08F4115E43}"/>
              </a:ext>
            </a:extLst>
          </p:cNvPr>
          <p:cNvCxnSpPr/>
          <p:nvPr/>
        </p:nvCxnSpPr>
        <p:spPr>
          <a:xfrm>
            <a:off x="4873550" y="3221181"/>
            <a:ext cx="0" cy="1724891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142E1FEC-3C64-36E7-28B7-853277EA7D44}"/>
              </a:ext>
            </a:extLst>
          </p:cNvPr>
          <p:cNvSpPr txBox="1"/>
          <p:nvPr/>
        </p:nvSpPr>
        <p:spPr>
          <a:xfrm>
            <a:off x="3651100" y="1911928"/>
            <a:ext cx="24449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dirty="0"/>
              <a:t>Onset</a:t>
            </a:r>
            <a:endParaRPr kumimoji="1" lang="zh-TW" altLang="en-US" sz="66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0717CDB-6C01-E8AD-3D75-186969D4CD3B}"/>
              </a:ext>
            </a:extLst>
          </p:cNvPr>
          <p:cNvSpPr txBox="1"/>
          <p:nvPr/>
        </p:nvSpPr>
        <p:spPr>
          <a:xfrm>
            <a:off x="5271255" y="3537292"/>
            <a:ext cx="5833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dirty="0"/>
              <a:t>Disease period</a:t>
            </a:r>
            <a:endParaRPr kumimoji="1" lang="zh-TW" altLang="en-US" sz="66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6CDB4C-EE21-A7AE-F929-4C92DF8DC8E3}"/>
              </a:ext>
            </a:extLst>
          </p:cNvPr>
          <p:cNvSpPr/>
          <p:nvPr/>
        </p:nvSpPr>
        <p:spPr>
          <a:xfrm>
            <a:off x="498835" y="1766455"/>
            <a:ext cx="11194330" cy="4662055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524D0AB-E5F6-8D29-460F-A7758E168647}"/>
              </a:ext>
            </a:extLst>
          </p:cNvPr>
          <p:cNvSpPr txBox="1"/>
          <p:nvPr/>
        </p:nvSpPr>
        <p:spPr>
          <a:xfrm>
            <a:off x="498835" y="3537292"/>
            <a:ext cx="4094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dirty="0"/>
              <a:t>Incubation</a:t>
            </a:r>
            <a:endParaRPr kumimoji="1"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069339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FAB99B66-DAC3-8E9C-5FE8-DBB56AD5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250" y="-814625"/>
            <a:ext cx="13099327" cy="911887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6EC0F2E-F224-492E-7E07-1D3543294E7E}"/>
              </a:ext>
            </a:extLst>
          </p:cNvPr>
          <p:cNvSpPr txBox="1"/>
          <p:nvPr/>
        </p:nvSpPr>
        <p:spPr>
          <a:xfrm>
            <a:off x="241891" y="345057"/>
            <a:ext cx="7293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b="1" dirty="0"/>
              <a:t>Incubation period</a:t>
            </a:r>
            <a:endParaRPr kumimoji="1"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3267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FAB99B66-DAC3-8E9C-5FE8-DBB56AD5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250" y="-814625"/>
            <a:ext cx="13099327" cy="911887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6EC0F2E-F224-492E-7E07-1D3543294E7E}"/>
              </a:ext>
            </a:extLst>
          </p:cNvPr>
          <p:cNvSpPr txBox="1"/>
          <p:nvPr/>
        </p:nvSpPr>
        <p:spPr>
          <a:xfrm>
            <a:off x="241891" y="345057"/>
            <a:ext cx="7293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b="1" dirty="0"/>
              <a:t>Incubation period</a:t>
            </a:r>
            <a:endParaRPr kumimoji="1" lang="zh-TW" altLang="en-US" sz="6600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A8362BA-3646-9DB6-C8FC-B3605DB0C84C}"/>
              </a:ext>
            </a:extLst>
          </p:cNvPr>
          <p:cNvSpPr/>
          <p:nvPr/>
        </p:nvSpPr>
        <p:spPr>
          <a:xfrm>
            <a:off x="7535876" y="2161309"/>
            <a:ext cx="2218722" cy="5043055"/>
          </a:xfrm>
          <a:prstGeom prst="rect">
            <a:avLst/>
          </a:prstGeom>
          <a:solidFill>
            <a:srgbClr val="DAE3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A37616B-AD04-E62A-1750-292E9514A991}"/>
              </a:ext>
            </a:extLst>
          </p:cNvPr>
          <p:cNvSpPr txBox="1"/>
          <p:nvPr/>
        </p:nvSpPr>
        <p:spPr>
          <a:xfrm>
            <a:off x="7841673" y="3575871"/>
            <a:ext cx="1607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7200" b="1" dirty="0"/>
              <a:t>2</a:t>
            </a:r>
            <a:r>
              <a:rPr kumimoji="1" lang="zh-TW" altLang="en-US" sz="4000" b="1" dirty="0"/>
              <a:t>天</a:t>
            </a:r>
            <a:endParaRPr kumimoji="1" lang="zh-TW" altLang="en-US" sz="7200" b="1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A1F7D89-6040-6563-3565-905241D1EE50}"/>
              </a:ext>
            </a:extLst>
          </p:cNvPr>
          <p:cNvSpPr txBox="1"/>
          <p:nvPr/>
        </p:nvSpPr>
        <p:spPr>
          <a:xfrm>
            <a:off x="7535875" y="4495143"/>
            <a:ext cx="221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800" b="1" dirty="0">
                <a:solidFill>
                  <a:schemeClr val="bg1">
                    <a:lumMod val="25000"/>
                  </a:schemeClr>
                </a:solidFill>
              </a:rPr>
              <a:t>(1</a:t>
            </a:r>
            <a:r>
              <a:rPr kumimoji="1" lang="zh-TW" altLang="en-US" sz="2800" b="1" dirty="0">
                <a:solidFill>
                  <a:schemeClr val="bg1">
                    <a:lumMod val="25000"/>
                  </a:schemeClr>
                </a:solidFill>
              </a:rPr>
              <a:t>～</a:t>
            </a:r>
            <a:r>
              <a:rPr kumimoji="1" lang="en-US" altLang="zh-TW" sz="4800" b="1" dirty="0">
                <a:solidFill>
                  <a:schemeClr val="bg1">
                    <a:lumMod val="25000"/>
                  </a:schemeClr>
                </a:solidFill>
              </a:rPr>
              <a:t>4</a:t>
            </a:r>
            <a:r>
              <a:rPr kumimoji="1" lang="zh-TW" altLang="en-US" sz="3200" b="1" dirty="0">
                <a:solidFill>
                  <a:schemeClr val="bg1">
                    <a:lumMod val="25000"/>
                  </a:schemeClr>
                </a:solidFill>
              </a:rPr>
              <a:t>天</a:t>
            </a:r>
            <a:r>
              <a:rPr kumimoji="1" lang="en-US" altLang="zh-TW" sz="4800" b="1" dirty="0">
                <a:solidFill>
                  <a:schemeClr val="bg1">
                    <a:lumMod val="25000"/>
                  </a:schemeClr>
                </a:solidFill>
              </a:rPr>
              <a:t>)</a:t>
            </a:r>
            <a:endParaRPr kumimoji="1" lang="zh-TW" altLang="en-US" sz="4800" b="1" dirty="0">
              <a:solidFill>
                <a:schemeClr val="bg1">
                  <a:lumMod val="25000"/>
                </a:schemeClr>
              </a:solidFill>
            </a:endParaRPr>
          </a:p>
        </p:txBody>
      </p:sp>
      <p:cxnSp>
        <p:nvCxnSpPr>
          <p:cNvPr id="7" name="直線箭頭接點 6">
            <a:extLst>
              <a:ext uri="{FF2B5EF4-FFF2-40B4-BE49-F238E27FC236}">
                <a16:creationId xmlns:a16="http://schemas.microsoft.com/office/drawing/2014/main" id="{5FF05AD6-E567-5007-6C57-9068C123964B}"/>
              </a:ext>
            </a:extLst>
          </p:cNvPr>
          <p:cNvCxnSpPr>
            <a:endCxn id="2" idx="0"/>
          </p:cNvCxnSpPr>
          <p:nvPr/>
        </p:nvCxnSpPr>
        <p:spPr>
          <a:xfrm flipV="1">
            <a:off x="8645236" y="2161309"/>
            <a:ext cx="1" cy="1267691"/>
          </a:xfrm>
          <a:prstGeom prst="straightConnector1">
            <a:avLst/>
          </a:prstGeom>
          <a:ln w="1238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箭頭接點 7">
            <a:extLst>
              <a:ext uri="{FF2B5EF4-FFF2-40B4-BE49-F238E27FC236}">
                <a16:creationId xmlns:a16="http://schemas.microsoft.com/office/drawing/2014/main" id="{839B2098-2864-B69B-F238-CE90632D00EE}"/>
              </a:ext>
            </a:extLst>
          </p:cNvPr>
          <p:cNvCxnSpPr>
            <a:cxnSpLocks/>
          </p:cNvCxnSpPr>
          <p:nvPr/>
        </p:nvCxnSpPr>
        <p:spPr>
          <a:xfrm>
            <a:off x="8631879" y="5484456"/>
            <a:ext cx="1" cy="1267691"/>
          </a:xfrm>
          <a:prstGeom prst="straightConnector1">
            <a:avLst/>
          </a:prstGeom>
          <a:ln w="12382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949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2524D0AB-E5F6-8D29-460F-A7758E168647}"/>
              </a:ext>
            </a:extLst>
          </p:cNvPr>
          <p:cNvSpPr txBox="1"/>
          <p:nvPr/>
        </p:nvSpPr>
        <p:spPr>
          <a:xfrm>
            <a:off x="498835" y="3537292"/>
            <a:ext cx="4094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dirty="0"/>
              <a:t>Incubation</a:t>
            </a:r>
            <a:endParaRPr kumimoji="1" lang="zh-TW" altLang="en-US" sz="66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6CDB4C-EE21-A7AE-F929-4C92DF8DC8E3}"/>
              </a:ext>
            </a:extLst>
          </p:cNvPr>
          <p:cNvSpPr/>
          <p:nvPr/>
        </p:nvSpPr>
        <p:spPr>
          <a:xfrm>
            <a:off x="498835" y="1766455"/>
            <a:ext cx="11194330" cy="4662055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10164962" cy="1006429"/>
          </a:xfrm>
        </p:spPr>
        <p:txBody>
          <a:bodyPr/>
          <a:lstStyle/>
          <a:p>
            <a:r>
              <a:rPr kumimoji="1" lang="en-US" altLang="zh-TW" dirty="0"/>
              <a:t>Uncomplicated influenza</a:t>
            </a:r>
            <a:endParaRPr kumimoji="1" lang="zh-TW" altLang="en-US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9CDE0EB4-D574-7FAC-CBD7-1C08F4115E43}"/>
              </a:ext>
            </a:extLst>
          </p:cNvPr>
          <p:cNvCxnSpPr/>
          <p:nvPr/>
        </p:nvCxnSpPr>
        <p:spPr>
          <a:xfrm>
            <a:off x="4873550" y="3221181"/>
            <a:ext cx="0" cy="1724891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142E1FEC-3C64-36E7-28B7-853277EA7D44}"/>
              </a:ext>
            </a:extLst>
          </p:cNvPr>
          <p:cNvSpPr txBox="1"/>
          <p:nvPr/>
        </p:nvSpPr>
        <p:spPr>
          <a:xfrm>
            <a:off x="3651100" y="1911928"/>
            <a:ext cx="24449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dirty="0"/>
              <a:t>Onset</a:t>
            </a:r>
            <a:endParaRPr kumimoji="1" lang="zh-TW" altLang="en-US" sz="66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0717CDB-6C01-E8AD-3D75-186969D4CD3B}"/>
              </a:ext>
            </a:extLst>
          </p:cNvPr>
          <p:cNvSpPr txBox="1"/>
          <p:nvPr/>
        </p:nvSpPr>
        <p:spPr>
          <a:xfrm>
            <a:off x="5271255" y="3537292"/>
            <a:ext cx="5833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dirty="0"/>
              <a:t>Disease period</a:t>
            </a:r>
            <a:endParaRPr kumimoji="1"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984724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5CE70C9-29BA-5875-3112-8C8CFCADB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6388" y="1797893"/>
            <a:ext cx="10599225" cy="3262214"/>
          </a:xfrm>
        </p:spPr>
        <p:txBody>
          <a:bodyPr/>
          <a:lstStyle/>
          <a:p>
            <a:r>
              <a:rPr lang="zh-TW" altLang="en-US" dirty="0"/>
              <a:t>講到流感症狀</a:t>
            </a:r>
            <a:endParaRPr lang="en-US" altLang="zh-TW" dirty="0"/>
          </a:p>
          <a:p>
            <a:endParaRPr lang="en-US" altLang="zh-TW" sz="4800" dirty="0"/>
          </a:p>
          <a:p>
            <a:r>
              <a:rPr lang="zh-TW" altLang="en-US" dirty="0"/>
              <a:t>你會想到什麼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2029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4041491" cy="1006429"/>
          </a:xfrm>
        </p:spPr>
        <p:txBody>
          <a:bodyPr/>
          <a:lstStyle/>
          <a:p>
            <a:r>
              <a:rPr kumimoji="1" lang="en-US" altLang="zh-TW" dirty="0"/>
              <a:t>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Systemic symptom</a:t>
            </a:r>
          </a:p>
          <a:p>
            <a:r>
              <a:rPr kumimoji="1" lang="en-US" altLang="zh-TW" dirty="0"/>
              <a:t>Respiratory symptom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6629400" y="485052"/>
            <a:ext cx="521168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16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4041491" cy="1006429"/>
          </a:xfrm>
        </p:spPr>
        <p:txBody>
          <a:bodyPr/>
          <a:lstStyle/>
          <a:p>
            <a:r>
              <a:rPr kumimoji="1" lang="en-US" altLang="zh-TW" dirty="0"/>
              <a:t>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b="1" dirty="0">
                <a:solidFill>
                  <a:srgbClr val="C00000"/>
                </a:solidFill>
              </a:rPr>
              <a:t>Systemic symptom</a:t>
            </a:r>
          </a:p>
          <a:p>
            <a:r>
              <a:rPr kumimoji="1" lang="en-US" altLang="zh-TW" dirty="0"/>
              <a:t>Respiratory symptom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6629400" y="485052"/>
            <a:ext cx="521168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4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Fever/Chillness</a:t>
            </a:r>
          </a:p>
          <a:p>
            <a:r>
              <a:rPr kumimoji="1" lang="en-US" altLang="zh-TW" dirty="0"/>
              <a:t>Myalgia/Headache</a:t>
            </a:r>
          </a:p>
          <a:p>
            <a:r>
              <a:rPr kumimoji="1" lang="en-US" altLang="zh-TW" dirty="0"/>
              <a:t>Malaise/Anorexia</a:t>
            </a:r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88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Fever</a:t>
            </a:r>
          </a:p>
          <a:p>
            <a:pPr lvl="1"/>
            <a:r>
              <a:rPr kumimoji="1" lang="en-US" altLang="zh-TW" dirty="0"/>
              <a:t> Abrupt onset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52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Fever</a:t>
            </a:r>
          </a:p>
          <a:p>
            <a:pPr lvl="1"/>
            <a:r>
              <a:rPr kumimoji="1" lang="en-US" altLang="zh-TW" dirty="0"/>
              <a:t> Abrupt onset</a:t>
            </a:r>
          </a:p>
          <a:p>
            <a:pPr lvl="1"/>
            <a:r>
              <a:rPr kumimoji="1" lang="en-US" altLang="zh-TW" dirty="0"/>
              <a:t> </a:t>
            </a:r>
            <a:r>
              <a:rPr kumimoji="1" lang="zh-TW" altLang="en-US" dirty="0"/>
              <a:t>知道明確時間</a:t>
            </a:r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325664-1F78-8185-EC47-94091776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哪個診斷工具</a:t>
            </a:r>
            <a:r>
              <a:rPr lang="en-US" altLang="zh-TW" dirty="0"/>
              <a:t>CP</a:t>
            </a:r>
            <a:r>
              <a:rPr lang="zh-TW" altLang="en-US" dirty="0"/>
              <a:t>最高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E986828-D3BF-BA8C-7703-7D9E5F1E6F1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dirty="0"/>
              <a:t>快篩</a:t>
            </a:r>
            <a:endParaRPr lang="en-US" altLang="zh-TW" dirty="0"/>
          </a:p>
          <a:p>
            <a:r>
              <a:rPr lang="en-US" altLang="zh-TW" b="1" dirty="0"/>
              <a:t>PCR</a:t>
            </a:r>
          </a:p>
          <a:p>
            <a:r>
              <a:rPr lang="zh-TW" altLang="en-US" dirty="0"/>
              <a:t>血清抗體</a:t>
            </a:r>
            <a:endParaRPr lang="en-US" altLang="zh-TW" dirty="0"/>
          </a:p>
          <a:p>
            <a:r>
              <a:rPr lang="zh-TW" altLang="en-US" dirty="0"/>
              <a:t>我有一個大膽的想法</a:t>
            </a:r>
          </a:p>
        </p:txBody>
      </p:sp>
    </p:spTree>
    <p:extLst>
      <p:ext uri="{BB962C8B-B14F-4D97-AF65-F5344CB8AC3E}">
        <p14:creationId xmlns:p14="http://schemas.microsoft.com/office/powerpoint/2010/main" val="1313317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Fever</a:t>
            </a:r>
          </a:p>
          <a:p>
            <a:pPr lvl="1"/>
            <a:r>
              <a:rPr kumimoji="1" lang="en-US" altLang="zh-TW" dirty="0"/>
              <a:t> 37.8</a:t>
            </a:r>
            <a:r>
              <a:rPr kumimoji="1" lang="zh-TW" altLang="en-US" dirty="0"/>
              <a:t>～</a:t>
            </a:r>
            <a:r>
              <a:rPr kumimoji="1" lang="en-US" altLang="zh-TW" dirty="0"/>
              <a:t>40.0</a:t>
            </a:r>
            <a:r>
              <a:rPr kumimoji="1" lang="en-US" altLang="zh-TW" baseline="60000" dirty="0"/>
              <a:t>o</a:t>
            </a:r>
            <a:r>
              <a:rPr kumimoji="1" lang="en-US" altLang="zh-TW" dirty="0"/>
              <a:t>C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91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Fever</a:t>
            </a:r>
          </a:p>
          <a:p>
            <a:pPr lvl="1"/>
            <a:r>
              <a:rPr kumimoji="1" lang="en-US" altLang="zh-TW" dirty="0"/>
              <a:t> 37.8</a:t>
            </a:r>
            <a:r>
              <a:rPr kumimoji="1" lang="zh-TW" altLang="en-US" dirty="0"/>
              <a:t>～</a:t>
            </a:r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</a:rPr>
              <a:t>41.1</a:t>
            </a:r>
            <a:r>
              <a:rPr kumimoji="1" lang="en-US" altLang="zh-TW" baseline="60000" dirty="0"/>
              <a:t>o</a:t>
            </a:r>
            <a:r>
              <a:rPr kumimoji="1" lang="en-US" altLang="zh-TW" dirty="0"/>
              <a:t>C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69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Fever</a:t>
            </a:r>
          </a:p>
          <a:p>
            <a:pPr lvl="1"/>
            <a:r>
              <a:rPr kumimoji="1" lang="en-US" altLang="zh-TW" dirty="0"/>
              <a:t> Highest on D1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74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Fever</a:t>
            </a:r>
          </a:p>
          <a:p>
            <a:pPr lvl="1"/>
            <a:r>
              <a:rPr kumimoji="1" lang="en-US" altLang="zh-TW" dirty="0"/>
              <a:t> Highest on D1</a:t>
            </a:r>
          </a:p>
          <a:p>
            <a:pPr lvl="1"/>
            <a:r>
              <a:rPr kumimoji="1" lang="en-US" altLang="zh-TW" dirty="0"/>
              <a:t> 0.3~0.6</a:t>
            </a:r>
            <a:r>
              <a:rPr kumimoji="1" lang="en-US" altLang="zh-TW" baseline="60000" dirty="0"/>
              <a:t>o</a:t>
            </a:r>
            <a:r>
              <a:rPr kumimoji="1" lang="en-US" altLang="zh-TW" dirty="0"/>
              <a:t>C lower afterward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01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884437" cy="1006429"/>
          </a:xfrm>
        </p:spPr>
        <p:txBody>
          <a:bodyPr/>
          <a:lstStyle/>
          <a:p>
            <a:r>
              <a:rPr kumimoji="1" lang="en-US" altLang="zh-TW" dirty="0"/>
              <a:t>Fever curve of influenza</a:t>
            </a:r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0CD4326-B01F-C522-7E2B-00446ED2EB9E}"/>
              </a:ext>
            </a:extLst>
          </p:cNvPr>
          <p:cNvSpPr txBox="1"/>
          <p:nvPr/>
        </p:nvSpPr>
        <p:spPr>
          <a:xfrm>
            <a:off x="10014994" y="6581001"/>
            <a:ext cx="2177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1200" dirty="0"/>
              <a:t>﻿</a:t>
            </a:r>
            <a:r>
              <a:rPr kumimoji="1" lang="en-US" altLang="zh-TW" sz="1200" dirty="0" err="1"/>
              <a:t>PLoS</a:t>
            </a:r>
            <a:r>
              <a:rPr kumimoji="1" lang="en-US" altLang="zh-TW" sz="1200" dirty="0"/>
              <a:t> ONE 14(11): e0224683</a:t>
            </a:r>
            <a:endParaRPr kumimoji="1" lang="zh-TW" altLang="en-US" sz="1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C41811E-7DD1-EF73-0423-B3D264B8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35" y="2167982"/>
            <a:ext cx="5499650" cy="392832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6654851-740C-F89B-0C23-198BCB36B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21" y="2167982"/>
            <a:ext cx="5469432" cy="39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24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Fever duration</a:t>
            </a:r>
          </a:p>
          <a:p>
            <a:pPr lvl="1"/>
            <a:r>
              <a:rPr kumimoji="1" lang="en-US" altLang="zh-TW" dirty="0"/>
              <a:t> 3</a:t>
            </a:r>
            <a:r>
              <a:rPr kumimoji="1" lang="en-US" altLang="zh-TW" sz="4000" dirty="0"/>
              <a:t> days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6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Fever duration</a:t>
            </a:r>
          </a:p>
          <a:p>
            <a:pPr lvl="1"/>
            <a:r>
              <a:rPr kumimoji="1" lang="en-US" altLang="zh-TW" dirty="0"/>
              <a:t> 3</a:t>
            </a:r>
            <a:r>
              <a:rPr kumimoji="1" lang="en-US" altLang="zh-TW" sz="4000" dirty="0"/>
              <a:t> days (</a:t>
            </a:r>
            <a:r>
              <a:rPr kumimoji="1" lang="en-US" altLang="zh-TW" dirty="0"/>
              <a:t>4~8</a:t>
            </a:r>
            <a:r>
              <a:rPr kumimoji="1" lang="en-US" altLang="zh-TW" sz="3200" dirty="0"/>
              <a:t> days</a:t>
            </a:r>
            <a:r>
              <a:rPr kumimoji="1" lang="en-US" altLang="zh-TW" sz="4000" dirty="0"/>
              <a:t>)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39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Myalgia/Headache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05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Myalgia/Headache</a:t>
            </a:r>
          </a:p>
          <a:p>
            <a:pPr lvl="1"/>
            <a:r>
              <a:rPr kumimoji="1" lang="en-US" altLang="zh-TW" dirty="0"/>
              <a:t> Most troublesome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69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Myalgia/Headache</a:t>
            </a:r>
          </a:p>
          <a:p>
            <a:pPr lvl="1"/>
            <a:r>
              <a:rPr kumimoji="1" lang="en-US" altLang="zh-TW" dirty="0"/>
              <a:t> Most troublesome</a:t>
            </a:r>
          </a:p>
          <a:p>
            <a:pPr lvl="1"/>
            <a:r>
              <a:rPr kumimoji="1" lang="en-US" altLang="zh-TW" dirty="0"/>
              <a:t> Relate to height of fever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6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325664-1F78-8185-EC47-94091776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哪個診斷工具</a:t>
            </a:r>
            <a:r>
              <a:rPr lang="en-US" altLang="zh-TW" dirty="0"/>
              <a:t>CP</a:t>
            </a:r>
            <a:r>
              <a:rPr lang="zh-TW" altLang="en-US" dirty="0"/>
              <a:t>最高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E986828-D3BF-BA8C-7703-7D9E5F1E6F1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dirty="0"/>
              <a:t>快篩</a:t>
            </a:r>
            <a:endParaRPr lang="en-US" altLang="zh-TW" dirty="0"/>
          </a:p>
          <a:p>
            <a:r>
              <a:rPr lang="en-US" altLang="zh-TW" b="1" dirty="0"/>
              <a:t>PCR</a:t>
            </a:r>
          </a:p>
          <a:p>
            <a:r>
              <a:rPr lang="zh-TW" altLang="en-US" dirty="0"/>
              <a:t>血清抗體</a:t>
            </a:r>
            <a:endParaRPr lang="en-US" altLang="zh-TW" dirty="0"/>
          </a:p>
          <a:p>
            <a:r>
              <a:rPr lang="zh-TW" altLang="en-US" dirty="0"/>
              <a:t>我有一個大膽的想法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3420348-835E-AF3F-3522-9F88D1C2F0F1}"/>
              </a:ext>
            </a:extLst>
          </p:cNvPr>
          <p:cNvSpPr/>
          <p:nvPr/>
        </p:nvSpPr>
        <p:spPr>
          <a:xfrm>
            <a:off x="498834" y="1311433"/>
            <a:ext cx="7315129" cy="2900349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73645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Myalgia</a:t>
            </a:r>
          </a:p>
          <a:p>
            <a:pPr lvl="1"/>
            <a:r>
              <a:rPr kumimoji="1" lang="en-US" altLang="zh-TW" dirty="0"/>
              <a:t> Extremities</a:t>
            </a:r>
          </a:p>
          <a:p>
            <a:pPr lvl="1"/>
            <a:r>
              <a:rPr kumimoji="1" lang="en-US" altLang="zh-TW" dirty="0"/>
              <a:t> Long muscle of back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24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Myalgia</a:t>
            </a:r>
          </a:p>
          <a:p>
            <a:pPr lvl="1"/>
            <a:r>
              <a:rPr kumimoji="1" lang="en-US" altLang="zh-TW" dirty="0"/>
              <a:t> Extremities</a:t>
            </a:r>
          </a:p>
          <a:p>
            <a:pPr lvl="1"/>
            <a:r>
              <a:rPr kumimoji="1" lang="en-US" altLang="zh-TW" dirty="0"/>
              <a:t> Long muscle of back</a:t>
            </a:r>
          </a:p>
          <a:p>
            <a:pPr lvl="1"/>
            <a:r>
              <a:rPr kumimoji="1" lang="en-US" altLang="zh-TW" dirty="0"/>
              <a:t> Eye muscle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4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903126" cy="1006429"/>
          </a:xfrm>
        </p:spPr>
        <p:txBody>
          <a:bodyPr/>
          <a:lstStyle/>
          <a:p>
            <a:r>
              <a:rPr kumimoji="1" lang="en-US" altLang="zh-TW" dirty="0"/>
              <a:t>Systemic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Myalgia</a:t>
            </a:r>
          </a:p>
          <a:p>
            <a:pPr lvl="1"/>
            <a:r>
              <a:rPr kumimoji="1" lang="en-US" altLang="zh-TW" dirty="0"/>
              <a:t> Extremities</a:t>
            </a:r>
          </a:p>
          <a:p>
            <a:pPr lvl="1"/>
            <a:r>
              <a:rPr kumimoji="1" lang="en-US" altLang="zh-TW" dirty="0"/>
              <a:t> Long muscle of back</a:t>
            </a:r>
          </a:p>
          <a:p>
            <a:pPr lvl="1"/>
            <a:r>
              <a:rPr kumimoji="1" lang="en-US" altLang="zh-TW" dirty="0"/>
              <a:t> Eye muscle</a:t>
            </a:r>
          </a:p>
          <a:p>
            <a:pPr lvl="2"/>
            <a:r>
              <a:rPr kumimoji="1" lang="en-US" altLang="zh-TW" dirty="0"/>
              <a:t> pain while gazing laterally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38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4041491" cy="1006429"/>
          </a:xfrm>
        </p:spPr>
        <p:txBody>
          <a:bodyPr/>
          <a:lstStyle/>
          <a:p>
            <a:r>
              <a:rPr kumimoji="1" lang="en-US" altLang="zh-TW" dirty="0"/>
              <a:t>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Systemic symptom</a:t>
            </a:r>
          </a:p>
          <a:p>
            <a:r>
              <a:rPr kumimoji="1" lang="en-US" altLang="zh-TW" dirty="0"/>
              <a:t>Respiratory symptom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6629400" y="485052"/>
            <a:ext cx="521168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30199A3-8019-E67A-9439-440B8375048B}"/>
              </a:ext>
            </a:extLst>
          </p:cNvPr>
          <p:cNvSpPr/>
          <p:nvPr/>
        </p:nvSpPr>
        <p:spPr>
          <a:xfrm>
            <a:off x="498835" y="1609567"/>
            <a:ext cx="6919002" cy="900368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245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8095486" cy="923330"/>
          </a:xfrm>
        </p:spPr>
        <p:txBody>
          <a:bodyPr/>
          <a:lstStyle/>
          <a:p>
            <a:r>
              <a:rPr kumimoji="1" lang="en-US" altLang="zh-TW" sz="6000" dirty="0"/>
              <a:t>Respiratory symptom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Dry cough</a:t>
            </a:r>
          </a:p>
          <a:p>
            <a:r>
              <a:rPr kumimoji="1" lang="en-US" altLang="zh-TW" dirty="0"/>
              <a:t>Severe pharyngeal pain</a:t>
            </a:r>
          </a:p>
          <a:p>
            <a:r>
              <a:rPr kumimoji="1" lang="en-US" altLang="zh-TW" dirty="0"/>
              <a:t>Nasal obstruction and discomfort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07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8095486" cy="923330"/>
          </a:xfrm>
        </p:spPr>
        <p:txBody>
          <a:bodyPr/>
          <a:lstStyle/>
          <a:p>
            <a:r>
              <a:rPr kumimoji="1" lang="en-US" altLang="zh-TW" sz="6000" dirty="0"/>
              <a:t>Respiratory symptom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b="1" dirty="0">
                <a:solidFill>
                  <a:srgbClr val="C00000"/>
                </a:solidFill>
              </a:rPr>
              <a:t>Dry cough</a:t>
            </a:r>
          </a:p>
          <a:p>
            <a:r>
              <a:rPr kumimoji="1" lang="en-US" altLang="zh-TW" dirty="0"/>
              <a:t>Severe pharyngeal pain</a:t>
            </a:r>
          </a:p>
          <a:p>
            <a:r>
              <a:rPr kumimoji="1" lang="en-US" altLang="zh-TW" dirty="0"/>
              <a:t>Nasal obstruction and discomfort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62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8095486" cy="923330"/>
          </a:xfrm>
        </p:spPr>
        <p:txBody>
          <a:bodyPr/>
          <a:lstStyle/>
          <a:p>
            <a:r>
              <a:rPr kumimoji="1" lang="en-US" altLang="zh-TW" sz="6000" dirty="0"/>
              <a:t>Respiratory symptom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After systemic symptom diminish</a:t>
            </a:r>
          </a:p>
          <a:p>
            <a:pPr lvl="1"/>
            <a:r>
              <a:rPr kumimoji="1" lang="en-US" altLang="zh-TW" dirty="0"/>
              <a:t> Recurrent cough</a:t>
            </a:r>
          </a:p>
          <a:p>
            <a:pPr lvl="1"/>
            <a:r>
              <a:rPr kumimoji="1" lang="en-US" altLang="zh-TW" dirty="0"/>
              <a:t> Hoarseness</a:t>
            </a:r>
          </a:p>
          <a:p>
            <a:pPr lvl="1"/>
            <a:r>
              <a:rPr kumimoji="1" lang="en-US" altLang="zh-TW" dirty="0"/>
              <a:t> Dry or sore throat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51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8095486" cy="923330"/>
          </a:xfrm>
        </p:spPr>
        <p:txBody>
          <a:bodyPr/>
          <a:lstStyle/>
          <a:p>
            <a:r>
              <a:rPr kumimoji="1" lang="en-US" altLang="zh-TW" sz="6000" dirty="0"/>
              <a:t>Respiratory symptom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After systemic symptom diminish</a:t>
            </a:r>
          </a:p>
          <a:p>
            <a:pPr lvl="1"/>
            <a:r>
              <a:rPr kumimoji="1" lang="en-US" altLang="zh-TW" dirty="0"/>
              <a:t> Recurrent cough</a:t>
            </a:r>
          </a:p>
          <a:p>
            <a:pPr lvl="1"/>
            <a:r>
              <a:rPr kumimoji="1" lang="en-US" altLang="zh-TW" dirty="0"/>
              <a:t> Hoarseness</a:t>
            </a:r>
          </a:p>
          <a:p>
            <a:pPr lvl="1"/>
            <a:r>
              <a:rPr kumimoji="1" lang="en-US" altLang="zh-TW" dirty="0"/>
              <a:t> Dry or sore throat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860780" y="608163"/>
            <a:ext cx="2980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0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403DDC8-A204-7719-32E9-B7B374EED425}"/>
              </a:ext>
            </a:extLst>
          </p:cNvPr>
          <p:cNvSpPr txBox="1"/>
          <p:nvPr/>
        </p:nvSpPr>
        <p:spPr>
          <a:xfrm>
            <a:off x="2216572" y="4649399"/>
            <a:ext cx="775885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500" b="1" dirty="0">
                <a:solidFill>
                  <a:srgbClr val="C00000"/>
                </a:solidFill>
              </a:rPr>
              <a:t>不是變嚴重</a:t>
            </a:r>
          </a:p>
        </p:txBody>
      </p:sp>
    </p:spTree>
    <p:extLst>
      <p:ext uri="{BB962C8B-B14F-4D97-AF65-F5344CB8AC3E}">
        <p14:creationId xmlns:p14="http://schemas.microsoft.com/office/powerpoint/2010/main" val="1264543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134967" cy="1006429"/>
          </a:xfrm>
        </p:spPr>
        <p:txBody>
          <a:bodyPr/>
          <a:lstStyle/>
          <a:p>
            <a:r>
              <a:rPr kumimoji="1" lang="en-US" altLang="zh-TW" dirty="0"/>
              <a:t>Typical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Systemic symptom</a:t>
            </a:r>
          </a:p>
          <a:p>
            <a:r>
              <a:rPr kumimoji="1" lang="en-US" altLang="zh-TW" dirty="0"/>
              <a:t>Respiratory symptom</a:t>
            </a:r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7735472" y="518302"/>
            <a:ext cx="410561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8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958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572907" cy="1006429"/>
          </a:xfrm>
        </p:spPr>
        <p:txBody>
          <a:bodyPr/>
          <a:lstStyle/>
          <a:p>
            <a:r>
              <a:rPr kumimoji="1" lang="en-US" altLang="zh-TW" dirty="0">
                <a:solidFill>
                  <a:srgbClr val="C00000"/>
                </a:solidFill>
              </a:rPr>
              <a:t>A</a:t>
            </a:r>
            <a:r>
              <a:rPr kumimoji="1" lang="en-US" altLang="zh-TW" dirty="0"/>
              <a:t>typical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298125" y="551552"/>
            <a:ext cx="35429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4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4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9984E108-050D-F599-A28B-D6CA8572BE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6388" y="1820644"/>
            <a:ext cx="10599225" cy="3216713"/>
          </a:xfrm>
        </p:spPr>
        <p:txBody>
          <a:bodyPr/>
          <a:lstStyle/>
          <a:p>
            <a:r>
              <a:rPr kumimoji="1" lang="en-US" altLang="zh-TW" b="1" dirty="0"/>
              <a:t>Clinical Diagnosis</a:t>
            </a:r>
          </a:p>
          <a:p>
            <a:endParaRPr kumimoji="1" lang="en-US" altLang="zh-TW" sz="4000" dirty="0"/>
          </a:p>
          <a:p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病史詢問</a:t>
            </a:r>
          </a:p>
        </p:txBody>
      </p:sp>
    </p:spTree>
    <p:extLst>
      <p:ext uri="{BB962C8B-B14F-4D97-AF65-F5344CB8AC3E}">
        <p14:creationId xmlns:p14="http://schemas.microsoft.com/office/powerpoint/2010/main" val="108528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572907" cy="1006429"/>
          </a:xfrm>
        </p:spPr>
        <p:txBody>
          <a:bodyPr/>
          <a:lstStyle/>
          <a:p>
            <a:r>
              <a:rPr kumimoji="1" lang="en-US" altLang="zh-TW" dirty="0">
                <a:solidFill>
                  <a:srgbClr val="C00000"/>
                </a:solidFill>
              </a:rPr>
              <a:t>A</a:t>
            </a:r>
            <a:r>
              <a:rPr kumimoji="1" lang="en-US" altLang="zh-TW" dirty="0"/>
              <a:t>typical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Age </a:t>
            </a:r>
            <a:r>
              <a:rPr kumimoji="1" lang="en-US" altLang="zh-TW" sz="4400" dirty="0"/>
              <a:t>&gt;</a:t>
            </a:r>
            <a:r>
              <a:rPr kumimoji="1" lang="en-US" altLang="zh-TW" dirty="0"/>
              <a:t> 65 </a:t>
            </a:r>
            <a:r>
              <a:rPr kumimoji="1" lang="en-US" altLang="zh-TW" sz="4400" dirty="0"/>
              <a:t>years old</a:t>
            </a:r>
          </a:p>
          <a:p>
            <a:r>
              <a:rPr kumimoji="1" lang="en-US" altLang="zh-TW" dirty="0"/>
              <a:t>Immunocompromised</a:t>
            </a:r>
            <a:endParaRPr kumimoji="1" lang="zh-TW" altLang="en-US" sz="66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298125" y="551552"/>
            <a:ext cx="35429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4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028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572907" cy="1006429"/>
          </a:xfrm>
        </p:spPr>
        <p:txBody>
          <a:bodyPr/>
          <a:lstStyle/>
          <a:p>
            <a:r>
              <a:rPr kumimoji="1" lang="en-US" altLang="zh-TW" dirty="0">
                <a:solidFill>
                  <a:srgbClr val="C00000"/>
                </a:solidFill>
              </a:rPr>
              <a:t>A</a:t>
            </a:r>
            <a:r>
              <a:rPr kumimoji="1" lang="en-US" altLang="zh-TW" dirty="0"/>
              <a:t>typical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No fever</a:t>
            </a:r>
          </a:p>
          <a:p>
            <a:r>
              <a:rPr kumimoji="1" lang="en-US" altLang="zh-TW" dirty="0"/>
              <a:t>Milder systemic symptom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298125" y="551552"/>
            <a:ext cx="35429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4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25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572907" cy="1006429"/>
          </a:xfrm>
        </p:spPr>
        <p:txBody>
          <a:bodyPr/>
          <a:lstStyle/>
          <a:p>
            <a:r>
              <a:rPr kumimoji="1" lang="en-US" altLang="zh-TW" dirty="0">
                <a:solidFill>
                  <a:srgbClr val="C00000"/>
                </a:solidFill>
              </a:rPr>
              <a:t>A</a:t>
            </a:r>
            <a:r>
              <a:rPr kumimoji="1" lang="en-US" altLang="zh-TW" dirty="0"/>
              <a:t>typical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No fever</a:t>
            </a:r>
          </a:p>
          <a:p>
            <a:r>
              <a:rPr kumimoji="1" lang="en-US" altLang="zh-TW" dirty="0"/>
              <a:t>Milder systemic symptom</a:t>
            </a:r>
          </a:p>
          <a:p>
            <a:r>
              <a:rPr kumimoji="1" lang="en-US" altLang="zh-TW" dirty="0"/>
              <a:t>Generalized symptom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298125" y="551552"/>
            <a:ext cx="35429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4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59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572907" cy="1006429"/>
          </a:xfrm>
        </p:spPr>
        <p:txBody>
          <a:bodyPr/>
          <a:lstStyle/>
          <a:p>
            <a:r>
              <a:rPr kumimoji="1" lang="en-US" altLang="zh-TW" dirty="0">
                <a:solidFill>
                  <a:srgbClr val="C00000"/>
                </a:solidFill>
              </a:rPr>
              <a:t>A</a:t>
            </a:r>
            <a:r>
              <a:rPr kumimoji="1" lang="en-US" altLang="zh-TW" dirty="0"/>
              <a:t>typical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No fever</a:t>
            </a:r>
          </a:p>
          <a:p>
            <a:r>
              <a:rPr kumimoji="1" lang="en-US" altLang="zh-TW" dirty="0"/>
              <a:t>Milder systemic symptom</a:t>
            </a:r>
          </a:p>
          <a:p>
            <a:r>
              <a:rPr kumimoji="1" lang="en-US" altLang="zh-TW" dirty="0"/>
              <a:t>Generalized symptom</a:t>
            </a:r>
          </a:p>
          <a:p>
            <a:pPr lvl="1"/>
            <a:r>
              <a:rPr kumimoji="1" lang="en-US" altLang="zh-TW" dirty="0"/>
              <a:t> Anorexia/Malaise/Weakness</a:t>
            </a:r>
          </a:p>
          <a:p>
            <a:pPr lvl="1"/>
            <a:r>
              <a:rPr kumimoji="1" lang="en-US" altLang="zh-TW" dirty="0"/>
              <a:t> Dizziness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298125" y="551552"/>
            <a:ext cx="35429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4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79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572907" cy="1006429"/>
          </a:xfrm>
        </p:spPr>
        <p:txBody>
          <a:bodyPr/>
          <a:lstStyle/>
          <a:p>
            <a:r>
              <a:rPr kumimoji="1" lang="en-US" altLang="zh-TW" dirty="0">
                <a:solidFill>
                  <a:srgbClr val="C00000"/>
                </a:solidFill>
              </a:rPr>
              <a:t>A</a:t>
            </a:r>
            <a:r>
              <a:rPr kumimoji="1" lang="en-US" altLang="zh-TW" dirty="0"/>
              <a:t>typical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Older adults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298125" y="551552"/>
            <a:ext cx="35429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4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556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572907" cy="1006429"/>
          </a:xfrm>
        </p:spPr>
        <p:txBody>
          <a:bodyPr/>
          <a:lstStyle/>
          <a:p>
            <a:r>
              <a:rPr kumimoji="1" lang="en-US" altLang="zh-TW" dirty="0">
                <a:solidFill>
                  <a:srgbClr val="C00000"/>
                </a:solidFill>
              </a:rPr>
              <a:t>A</a:t>
            </a:r>
            <a:r>
              <a:rPr kumimoji="1" lang="en-US" altLang="zh-TW" dirty="0"/>
              <a:t>typical Symptom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Older adults</a:t>
            </a:r>
          </a:p>
          <a:p>
            <a:pPr lvl="1"/>
            <a:r>
              <a:rPr kumimoji="1" lang="en-US" altLang="zh-TW" dirty="0"/>
              <a:t> Altered mental status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F17700-3943-9D87-FCA2-29DCBF803864}"/>
              </a:ext>
            </a:extLst>
          </p:cNvPr>
          <p:cNvSpPr txBox="1"/>
          <p:nvPr/>
        </p:nvSpPr>
        <p:spPr>
          <a:xfrm>
            <a:off x="8298125" y="551552"/>
            <a:ext cx="35429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2400" dirty="0">
                <a:solidFill>
                  <a:schemeClr val="bg1">
                    <a:lumMod val="50000"/>
                  </a:schemeClr>
                </a:solidFill>
              </a:rPr>
              <a:t>Uncomplicated influenza</a:t>
            </a:r>
            <a:endParaRPr kumimoji="1"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822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10164962" cy="1006429"/>
          </a:xfrm>
        </p:spPr>
        <p:txBody>
          <a:bodyPr/>
          <a:lstStyle/>
          <a:p>
            <a:r>
              <a:rPr kumimoji="1" lang="en-US" altLang="zh-TW" dirty="0"/>
              <a:t>Uncomplicated influenza</a:t>
            </a:r>
            <a:endParaRPr kumimoji="1" lang="zh-TW" altLang="en-US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9CDE0EB4-D574-7FAC-CBD7-1C08F4115E43}"/>
              </a:ext>
            </a:extLst>
          </p:cNvPr>
          <p:cNvCxnSpPr/>
          <p:nvPr/>
        </p:nvCxnSpPr>
        <p:spPr>
          <a:xfrm>
            <a:off x="4873550" y="3221181"/>
            <a:ext cx="0" cy="1724891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142E1FEC-3C64-36E7-28B7-853277EA7D44}"/>
              </a:ext>
            </a:extLst>
          </p:cNvPr>
          <p:cNvSpPr txBox="1"/>
          <p:nvPr/>
        </p:nvSpPr>
        <p:spPr>
          <a:xfrm>
            <a:off x="3651100" y="1911928"/>
            <a:ext cx="24449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dirty="0"/>
              <a:t>Onset</a:t>
            </a:r>
            <a:endParaRPr kumimoji="1" lang="zh-TW" altLang="en-US" sz="66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524D0AB-E5F6-8D29-460F-A7758E168647}"/>
              </a:ext>
            </a:extLst>
          </p:cNvPr>
          <p:cNvSpPr txBox="1"/>
          <p:nvPr/>
        </p:nvSpPr>
        <p:spPr>
          <a:xfrm>
            <a:off x="498835" y="3537292"/>
            <a:ext cx="4094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dirty="0"/>
              <a:t>Incubation</a:t>
            </a:r>
            <a:endParaRPr kumimoji="1" lang="zh-TW" altLang="en-US" sz="66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0717CDB-6C01-E8AD-3D75-186969D4CD3B}"/>
              </a:ext>
            </a:extLst>
          </p:cNvPr>
          <p:cNvSpPr txBox="1"/>
          <p:nvPr/>
        </p:nvSpPr>
        <p:spPr>
          <a:xfrm>
            <a:off x="5271255" y="3537292"/>
            <a:ext cx="5833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dirty="0"/>
              <a:t>Disease period</a:t>
            </a:r>
            <a:endParaRPr kumimoji="1" lang="zh-TW" altLang="en-US" sz="66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805366D-7E17-FBC2-86FF-D1F717A270CD}"/>
              </a:ext>
            </a:extLst>
          </p:cNvPr>
          <p:cNvSpPr txBox="1"/>
          <p:nvPr/>
        </p:nvSpPr>
        <p:spPr>
          <a:xfrm>
            <a:off x="1754788" y="4946072"/>
            <a:ext cx="15824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dirty="0"/>
              <a:t>2</a:t>
            </a:r>
            <a:r>
              <a:rPr lang="zh-TW" altLang="en-US" sz="6000" dirty="0"/>
              <a:t>天</a:t>
            </a:r>
            <a:endParaRPr lang="zh-TW" altLang="en-US" sz="8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77DE04F-7776-ABE8-B360-C8B5B6B33784}"/>
              </a:ext>
            </a:extLst>
          </p:cNvPr>
          <p:cNvSpPr txBox="1"/>
          <p:nvPr/>
        </p:nvSpPr>
        <p:spPr>
          <a:xfrm>
            <a:off x="5934898" y="4946072"/>
            <a:ext cx="45063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</a:rPr>
              <a:t>3</a:t>
            </a:r>
            <a:r>
              <a:rPr lang="zh-TW" altLang="en-US" sz="6000" dirty="0">
                <a:solidFill>
                  <a:srgbClr val="C00000"/>
                </a:solidFill>
              </a:rPr>
              <a:t>天 </a:t>
            </a:r>
            <a:r>
              <a:rPr lang="en-US" altLang="zh-TW" sz="8800" dirty="0"/>
              <a:t>+</a:t>
            </a:r>
            <a:r>
              <a:rPr lang="zh-TW" altLang="en-US" sz="8800" dirty="0"/>
              <a:t>數</a:t>
            </a:r>
            <a:r>
              <a:rPr lang="zh-TW" altLang="en-US" sz="6000" dirty="0"/>
              <a:t>天</a:t>
            </a:r>
          </a:p>
        </p:txBody>
      </p:sp>
    </p:spTree>
    <p:extLst>
      <p:ext uri="{BB962C8B-B14F-4D97-AF65-F5344CB8AC3E}">
        <p14:creationId xmlns:p14="http://schemas.microsoft.com/office/powerpoint/2010/main" val="15857273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347F2C6-603F-DC94-761C-027AD2EF43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6388" y="2851422"/>
            <a:ext cx="10599225" cy="1155156"/>
          </a:xfrm>
        </p:spPr>
        <p:txBody>
          <a:bodyPr/>
          <a:lstStyle/>
          <a:p>
            <a:r>
              <a:rPr lang="zh-TW" altLang="en-US" dirty="0"/>
              <a:t>沒有在天天過年</a:t>
            </a:r>
          </a:p>
        </p:txBody>
      </p:sp>
    </p:spTree>
    <p:extLst>
      <p:ext uri="{BB962C8B-B14F-4D97-AF65-F5344CB8AC3E}">
        <p14:creationId xmlns:p14="http://schemas.microsoft.com/office/powerpoint/2010/main" val="2684045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262979" cy="1006429"/>
          </a:xfrm>
        </p:spPr>
        <p:txBody>
          <a:bodyPr/>
          <a:lstStyle/>
          <a:p>
            <a:r>
              <a:rPr lang="zh-TW" altLang="en-US" dirty="0"/>
              <a:t>流感臨床表現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6801862" cy="1089529"/>
          </a:xfrm>
        </p:spPr>
        <p:txBody>
          <a:bodyPr/>
          <a:lstStyle/>
          <a:p>
            <a:r>
              <a:rPr kumimoji="1" lang="en-US" altLang="zh-TW" b="1" dirty="0"/>
              <a:t>Uncomplicated</a:t>
            </a:r>
            <a:endParaRPr kumimoji="1" lang="zh-TW" altLang="en-US" b="1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6032421" cy="1089529"/>
          </a:xfrm>
        </p:spPr>
        <p:txBody>
          <a:bodyPr/>
          <a:lstStyle/>
          <a:p>
            <a:r>
              <a:rPr kumimoji="1" lang="en-US" altLang="zh-TW" b="1" dirty="0"/>
              <a:t>Complication</a:t>
            </a:r>
            <a:endParaRPr kumimoji="1" lang="zh-TW" altLang="en-US" b="1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5724644" cy="1089529"/>
          </a:xfrm>
        </p:spPr>
        <p:txBody>
          <a:bodyPr/>
          <a:lstStyle/>
          <a:p>
            <a:r>
              <a:rPr kumimoji="1" lang="en-US" altLang="zh-TW" b="1" dirty="0"/>
              <a:t>Complicated</a:t>
            </a:r>
            <a:endParaRPr kumimoji="1" lang="zh-TW" altLang="en-US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4596BC7-90B0-4D55-C6B8-161F494580F4}"/>
              </a:ext>
            </a:extLst>
          </p:cNvPr>
          <p:cNvSpPr/>
          <p:nvPr/>
        </p:nvSpPr>
        <p:spPr>
          <a:xfrm>
            <a:off x="498835" y="4800600"/>
            <a:ext cx="6214349" cy="16002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5E1366-9F10-E1A4-A56A-584E5D87D6BB}"/>
              </a:ext>
            </a:extLst>
          </p:cNvPr>
          <p:cNvSpPr/>
          <p:nvPr/>
        </p:nvSpPr>
        <p:spPr>
          <a:xfrm>
            <a:off x="498835" y="1596044"/>
            <a:ext cx="8146401" cy="1612019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866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88103"/>
            <a:ext cx="6955750" cy="840230"/>
          </a:xfrm>
        </p:spPr>
        <p:txBody>
          <a:bodyPr/>
          <a:lstStyle/>
          <a:p>
            <a:r>
              <a:rPr kumimoji="1" lang="en-US" altLang="zh-TW" sz="5400" dirty="0"/>
              <a:t>Risk of complication</a:t>
            </a:r>
            <a:endParaRPr kumimoji="1"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279" y="1609567"/>
            <a:ext cx="11191168" cy="4791227"/>
          </a:xfrm>
        </p:spPr>
        <p:txBody>
          <a:bodyPr/>
          <a:lstStyle/>
          <a:p>
            <a:endParaRPr kumimoji="1"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0483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9984E108-050D-F599-A28B-D6CA8572BE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6388" y="1820644"/>
            <a:ext cx="10599225" cy="3216713"/>
          </a:xfrm>
        </p:spPr>
        <p:txBody>
          <a:bodyPr/>
          <a:lstStyle/>
          <a:p>
            <a:r>
              <a:rPr kumimoji="1" lang="en-US" altLang="zh-TW" b="1" dirty="0"/>
              <a:t>Clinical Diagnosis</a:t>
            </a:r>
          </a:p>
          <a:p>
            <a:endParaRPr kumimoji="1" lang="en-US" altLang="zh-TW" sz="4000" dirty="0"/>
          </a:p>
          <a:p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病史詢問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619C751-365A-501A-B482-988BC5CEFAD1}"/>
              </a:ext>
            </a:extLst>
          </p:cNvPr>
          <p:cNvSpPr txBox="1"/>
          <p:nvPr/>
        </p:nvSpPr>
        <p:spPr>
          <a:xfrm rot="21051408">
            <a:off x="7879572" y="4876800"/>
            <a:ext cx="40062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8800" dirty="0">
                <a:solidFill>
                  <a:srgbClr val="FFFF00"/>
                </a:solidFill>
              </a:rPr>
              <a:t>80</a:t>
            </a:r>
            <a:r>
              <a:rPr kumimoji="1" lang="zh-TW" altLang="en-US" sz="4800" dirty="0">
                <a:solidFill>
                  <a:srgbClr val="FFFF00"/>
                </a:solidFill>
              </a:rPr>
              <a:t>～</a:t>
            </a:r>
            <a:r>
              <a:rPr kumimoji="1" lang="en-US" altLang="zh-TW" sz="8800" dirty="0">
                <a:solidFill>
                  <a:srgbClr val="FFFF00"/>
                </a:solidFill>
              </a:rPr>
              <a:t>90</a:t>
            </a:r>
            <a:r>
              <a:rPr kumimoji="1" lang="en-US" altLang="zh-TW" sz="5400" dirty="0">
                <a:solidFill>
                  <a:srgbClr val="FFFF00"/>
                </a:solidFill>
              </a:rPr>
              <a:t>%</a:t>
            </a:r>
            <a:endParaRPr kumimoji="1" lang="zh-TW" alt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55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88103"/>
            <a:ext cx="6955750" cy="840230"/>
          </a:xfrm>
        </p:spPr>
        <p:txBody>
          <a:bodyPr/>
          <a:lstStyle/>
          <a:p>
            <a:r>
              <a:rPr kumimoji="1" lang="en-US" altLang="zh-TW" sz="5400" dirty="0"/>
              <a:t>Risk of complication</a:t>
            </a:r>
            <a:endParaRPr kumimoji="1"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279" y="1609567"/>
            <a:ext cx="11191168" cy="4791227"/>
          </a:xfrm>
        </p:spPr>
        <p:txBody>
          <a:bodyPr/>
          <a:lstStyle/>
          <a:p>
            <a:r>
              <a:rPr kumimoji="1" lang="en-US" altLang="zh-TW" sz="4400" dirty="0"/>
              <a:t>Children &lt; 5 years old</a:t>
            </a:r>
          </a:p>
          <a:p>
            <a:pPr lvl="1"/>
            <a:r>
              <a:rPr kumimoji="1" lang="en-US" altLang="zh-TW" sz="4000" dirty="0"/>
              <a:t> Esp. &lt; 2 years old</a:t>
            </a:r>
          </a:p>
          <a:p>
            <a:r>
              <a:rPr kumimoji="1" lang="en-US" altLang="zh-TW" sz="4400" dirty="0"/>
              <a:t>Adult ≥ 65 years old</a:t>
            </a:r>
          </a:p>
          <a:p>
            <a:r>
              <a:rPr kumimoji="1" lang="en-US" altLang="zh-TW" sz="4400" dirty="0"/>
              <a:t>Pregnant women / 2 weeks postpartum</a:t>
            </a:r>
          </a:p>
          <a:p>
            <a:r>
              <a:rPr kumimoji="1" lang="en-US" altLang="zh-TW" sz="4400" dirty="0"/>
              <a:t>Residents of nursing homes and long-term care facilities</a:t>
            </a:r>
          </a:p>
          <a:p>
            <a:r>
              <a:rPr kumimoji="1" lang="en-US" altLang="zh-TW" sz="4400" dirty="0"/>
              <a:t>People with medical condition</a:t>
            </a:r>
            <a:endParaRPr kumimoji="1"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69092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6965655" cy="1006429"/>
          </a:xfrm>
        </p:spPr>
        <p:txBody>
          <a:bodyPr/>
          <a:lstStyle/>
          <a:p>
            <a:r>
              <a:rPr kumimoji="1" lang="en-US" altLang="zh-TW" sz="5400" dirty="0"/>
              <a:t>Risk of complication</a:t>
            </a:r>
            <a:endParaRPr kumimoji="1" lang="zh-TW" altLang="en-US" sz="5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EB6EBBD-5B4E-72E2-BC1E-FD248E12C81A}"/>
              </a:ext>
            </a:extLst>
          </p:cNvPr>
          <p:cNvSpPr txBox="1"/>
          <p:nvPr/>
        </p:nvSpPr>
        <p:spPr>
          <a:xfrm>
            <a:off x="8027702" y="551552"/>
            <a:ext cx="37497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600" dirty="0">
                <a:solidFill>
                  <a:schemeClr val="bg1">
                    <a:lumMod val="50000"/>
                  </a:schemeClr>
                </a:solidFill>
              </a:rPr>
              <a:t>Medical condition</a:t>
            </a:r>
            <a:endParaRPr kumimoji="1" lang="zh-TW" alt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6E17496-6685-EF00-E960-F493FEC2A11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F9282AE3-D12B-BE58-46A7-105C4B8C304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7638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6965655" cy="1006429"/>
          </a:xfrm>
        </p:spPr>
        <p:txBody>
          <a:bodyPr/>
          <a:lstStyle/>
          <a:p>
            <a:r>
              <a:rPr kumimoji="1" lang="en-US" altLang="zh-TW" sz="5400" dirty="0"/>
              <a:t>Risk of complication</a:t>
            </a:r>
            <a:endParaRPr kumimoji="1" lang="zh-TW" altLang="en-US" sz="5400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FB66B5DD-3864-2127-A010-243FF8E2D99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sz="3600" dirty="0"/>
              <a:t>Neurological and neurodevelopmental conditions</a:t>
            </a:r>
          </a:p>
          <a:p>
            <a:r>
              <a:rPr lang="en-US" altLang="zh-TW" sz="3600" dirty="0"/>
              <a:t>Asthma</a:t>
            </a:r>
          </a:p>
          <a:p>
            <a:r>
              <a:rPr lang="en-US" altLang="zh-TW" sz="3600" dirty="0"/>
              <a:t>Chronic lung disease</a:t>
            </a:r>
          </a:p>
          <a:p>
            <a:r>
              <a:rPr lang="en-US" altLang="zh-TW" sz="3600" dirty="0"/>
              <a:t>Heart disease</a:t>
            </a:r>
          </a:p>
          <a:p>
            <a:r>
              <a:rPr lang="en-US" altLang="zh-TW" sz="3600" dirty="0"/>
              <a:t>Endocrine disorders</a:t>
            </a:r>
          </a:p>
          <a:p>
            <a:r>
              <a:rPr lang="en-US" altLang="zh-TW" sz="3600" dirty="0"/>
              <a:t>Kidney disorder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A20BDC18-A066-C521-5EC3-CFB68E91A83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TW" sz="3600" dirty="0"/>
              <a:t>Liver disorders</a:t>
            </a:r>
          </a:p>
          <a:p>
            <a:r>
              <a:rPr lang="en-US" altLang="zh-TW" sz="3600" dirty="0"/>
              <a:t>Blood disorder</a:t>
            </a:r>
          </a:p>
          <a:p>
            <a:r>
              <a:rPr lang="en-US" altLang="zh-TW" sz="3600" dirty="0"/>
              <a:t>Metabolic disorder</a:t>
            </a:r>
          </a:p>
          <a:p>
            <a:r>
              <a:rPr lang="en-US" altLang="zh-TW" sz="3600" dirty="0"/>
              <a:t>Weakened immune system</a:t>
            </a:r>
          </a:p>
          <a:p>
            <a:r>
              <a:rPr lang="en-US" altLang="zh-TW" sz="3600" dirty="0"/>
              <a:t>BMI ≥ 40</a:t>
            </a:r>
          </a:p>
          <a:p>
            <a:r>
              <a:rPr lang="en-US" altLang="zh-TW" sz="3600" dirty="0"/>
              <a:t>Children&lt;19 y/o under long-term ASA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EB6EBBD-5B4E-72E2-BC1E-FD248E12C81A}"/>
              </a:ext>
            </a:extLst>
          </p:cNvPr>
          <p:cNvSpPr txBox="1"/>
          <p:nvPr/>
        </p:nvSpPr>
        <p:spPr>
          <a:xfrm>
            <a:off x="8027702" y="551552"/>
            <a:ext cx="37497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600" dirty="0">
                <a:solidFill>
                  <a:schemeClr val="bg1">
                    <a:lumMod val="50000"/>
                  </a:schemeClr>
                </a:solidFill>
              </a:rPr>
              <a:t>Medical condition</a:t>
            </a:r>
            <a:endParaRPr kumimoji="1" lang="zh-TW" alt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798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9541395" cy="923330"/>
          </a:xfrm>
        </p:spPr>
        <p:txBody>
          <a:bodyPr/>
          <a:lstStyle/>
          <a:p>
            <a:r>
              <a:rPr kumimoji="1" lang="en-US" altLang="zh-TW" sz="6000" dirty="0"/>
              <a:t>Complication of influenza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Respiratory</a:t>
            </a:r>
          </a:p>
          <a:p>
            <a:r>
              <a:rPr kumimoji="1" lang="en-US" altLang="zh-TW" dirty="0"/>
              <a:t>Extrapulmonary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78073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9541395" cy="923330"/>
          </a:xfrm>
        </p:spPr>
        <p:txBody>
          <a:bodyPr/>
          <a:lstStyle/>
          <a:p>
            <a:r>
              <a:rPr kumimoji="1" lang="en-US" altLang="zh-TW" sz="6000" dirty="0"/>
              <a:t>Complication of influenza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Respiratory</a:t>
            </a:r>
          </a:p>
          <a:p>
            <a:r>
              <a:rPr kumimoji="1" lang="en-US" altLang="zh-TW" dirty="0"/>
              <a:t>Extrapulmonary</a:t>
            </a:r>
          </a:p>
          <a:p>
            <a:endParaRPr kumimoji="1"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AB21853-42CE-8D4B-6F17-967CCC9ABE38}"/>
              </a:ext>
            </a:extLst>
          </p:cNvPr>
          <p:cNvSpPr/>
          <p:nvPr/>
        </p:nvSpPr>
        <p:spPr>
          <a:xfrm>
            <a:off x="498834" y="2452255"/>
            <a:ext cx="5444765" cy="1136071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551155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4330032" cy="923330"/>
          </a:xfrm>
        </p:spPr>
        <p:txBody>
          <a:bodyPr/>
          <a:lstStyle/>
          <a:p>
            <a:r>
              <a:rPr kumimoji="1" lang="en-US" altLang="zh-TW" sz="6000" dirty="0"/>
              <a:t>Pneumonia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605157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8945077" cy="923330"/>
          </a:xfrm>
        </p:spPr>
        <p:txBody>
          <a:bodyPr/>
          <a:lstStyle/>
          <a:p>
            <a:r>
              <a:rPr kumimoji="1" lang="en-US" altLang="zh-TW" sz="6000" dirty="0"/>
              <a:t>Symptom of pneumonia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sz="4800" dirty="0"/>
              <a:t>Cough with dyspnea</a:t>
            </a:r>
          </a:p>
          <a:p>
            <a:r>
              <a:rPr kumimoji="1" lang="en-US" altLang="zh-TW" sz="4800" dirty="0"/>
              <a:t>Tachypnea</a:t>
            </a:r>
          </a:p>
          <a:p>
            <a:r>
              <a:rPr kumimoji="1" lang="en-US" altLang="zh-TW" sz="4800" dirty="0"/>
              <a:t>Hypoxia</a:t>
            </a:r>
          </a:p>
          <a:p>
            <a:r>
              <a:rPr kumimoji="1" lang="en-US" altLang="zh-TW" sz="4800" dirty="0"/>
              <a:t>Fever </a:t>
            </a:r>
            <a:endParaRPr kumimoji="1"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619866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7605544" cy="923330"/>
          </a:xfrm>
        </p:spPr>
        <p:txBody>
          <a:bodyPr/>
          <a:lstStyle/>
          <a:p>
            <a:r>
              <a:rPr kumimoji="1" lang="en-US" altLang="zh-TW" sz="6000" dirty="0"/>
              <a:t>Types of pneumonia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sz="4800" dirty="0"/>
              <a:t>Primary influenza viral pneumonia</a:t>
            </a:r>
          </a:p>
          <a:p>
            <a:r>
              <a:rPr kumimoji="1" lang="en-US" altLang="zh-TW" sz="4800" dirty="0"/>
              <a:t>Secondary bacterial pneumonia</a:t>
            </a:r>
          </a:p>
          <a:p>
            <a:r>
              <a:rPr kumimoji="1" lang="en-US" altLang="zh-TW" sz="4800" dirty="0"/>
              <a:t>Mixed viral and bacterial pneumonia</a:t>
            </a:r>
            <a:endParaRPr kumimoji="1"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435761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7605544" cy="923330"/>
          </a:xfrm>
        </p:spPr>
        <p:txBody>
          <a:bodyPr/>
          <a:lstStyle/>
          <a:p>
            <a:r>
              <a:rPr kumimoji="1" lang="en-US" altLang="zh-TW" sz="6000" dirty="0"/>
              <a:t>Types of pneumonia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sz="4800" dirty="0"/>
              <a:t>Primary influenza viral pneumonia</a:t>
            </a:r>
          </a:p>
          <a:p>
            <a:pPr marL="846138" lvl="1" indent="-388938"/>
            <a:r>
              <a:rPr kumimoji="1" lang="en-US" altLang="zh-TW" sz="4200" dirty="0">
                <a:solidFill>
                  <a:schemeClr val="bg1">
                    <a:lumMod val="50000"/>
                  </a:schemeClr>
                </a:solidFill>
              </a:rPr>
              <a:t>Persistent fever and symptom after 3-5 days of symptom</a:t>
            </a:r>
          </a:p>
        </p:txBody>
      </p:sp>
    </p:spTree>
    <p:extLst>
      <p:ext uri="{BB962C8B-B14F-4D97-AF65-F5344CB8AC3E}">
        <p14:creationId xmlns:p14="http://schemas.microsoft.com/office/powerpoint/2010/main" val="20059683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7605544" cy="923330"/>
          </a:xfrm>
        </p:spPr>
        <p:txBody>
          <a:bodyPr/>
          <a:lstStyle/>
          <a:p>
            <a:r>
              <a:rPr kumimoji="1" lang="en-US" altLang="zh-TW" sz="6000" dirty="0"/>
              <a:t>Types of pneumonia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sz="4800" dirty="0"/>
              <a:t>Secondary bacterial pneumonia</a:t>
            </a:r>
          </a:p>
          <a:p>
            <a:pPr marL="846138" lvl="1" indent="-388938"/>
            <a:r>
              <a:rPr kumimoji="1" lang="en-US" altLang="zh-TW" sz="4200" dirty="0">
                <a:solidFill>
                  <a:schemeClr val="bg1">
                    <a:lumMod val="50000"/>
                  </a:schemeClr>
                </a:solidFill>
              </a:rPr>
              <a:t>Improvement of influenza symptom</a:t>
            </a:r>
          </a:p>
          <a:p>
            <a:pPr marL="846138" lvl="1" indent="-388938"/>
            <a:r>
              <a:rPr kumimoji="1" lang="en-US" altLang="zh-TW" sz="4200" dirty="0">
                <a:solidFill>
                  <a:schemeClr val="bg1">
                    <a:lumMod val="50000"/>
                  </a:schemeClr>
                </a:solidFill>
              </a:rPr>
              <a:t>Relapse of fever and cough with purulent sputum</a:t>
            </a:r>
          </a:p>
        </p:txBody>
      </p:sp>
    </p:spTree>
    <p:extLst>
      <p:ext uri="{BB962C8B-B14F-4D97-AF65-F5344CB8AC3E}">
        <p14:creationId xmlns:p14="http://schemas.microsoft.com/office/powerpoint/2010/main" val="96144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570E355-D85F-3851-753F-64EF0F45B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C0A3056-177D-7BA4-D0BF-90B415DD45DD}"/>
              </a:ext>
            </a:extLst>
          </p:cNvPr>
          <p:cNvSpPr txBox="1"/>
          <p:nvPr/>
        </p:nvSpPr>
        <p:spPr>
          <a:xfrm>
            <a:off x="478836" y="603923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8800" dirty="0">
                <a:solidFill>
                  <a:schemeClr val="bg1"/>
                </a:solidFill>
              </a:rPr>
              <a:t>病史詢問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0FAD0D4-A96A-422E-3BA2-AA72403810FA}"/>
              </a:ext>
            </a:extLst>
          </p:cNvPr>
          <p:cNvSpPr/>
          <p:nvPr/>
        </p:nvSpPr>
        <p:spPr>
          <a:xfrm>
            <a:off x="0" y="4613564"/>
            <a:ext cx="12192000" cy="2244436"/>
          </a:xfrm>
          <a:prstGeom prst="rect">
            <a:avLst/>
          </a:prstGeom>
          <a:gradFill flip="none" rotWithShape="1">
            <a:gsLst>
              <a:gs pos="0">
                <a:srgbClr val="000002">
                  <a:alpha val="0"/>
                </a:srgbClr>
              </a:gs>
              <a:gs pos="57000">
                <a:srgbClr val="00000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619C751-365A-501A-B482-988BC5CEFAD1}"/>
              </a:ext>
            </a:extLst>
          </p:cNvPr>
          <p:cNvSpPr txBox="1"/>
          <p:nvPr/>
        </p:nvSpPr>
        <p:spPr>
          <a:xfrm>
            <a:off x="2642552" y="4821383"/>
            <a:ext cx="94131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1500" dirty="0">
                <a:solidFill>
                  <a:srgbClr val="FFFF00"/>
                </a:solidFill>
              </a:rPr>
              <a:t>80</a:t>
            </a:r>
            <a:r>
              <a:rPr kumimoji="1" lang="zh-TW" altLang="en-US" sz="6000" dirty="0">
                <a:solidFill>
                  <a:srgbClr val="FFFF00"/>
                </a:solidFill>
              </a:rPr>
              <a:t>～</a:t>
            </a:r>
            <a:r>
              <a:rPr kumimoji="1" lang="en-US" altLang="zh-TW" sz="11500" dirty="0">
                <a:solidFill>
                  <a:srgbClr val="FFFF00"/>
                </a:solidFill>
              </a:rPr>
              <a:t>90</a:t>
            </a:r>
            <a:r>
              <a:rPr kumimoji="1" lang="en-US" altLang="zh-TW" sz="6600" dirty="0">
                <a:solidFill>
                  <a:srgbClr val="FFFF00"/>
                </a:solidFill>
              </a:rPr>
              <a:t>%</a:t>
            </a:r>
            <a:r>
              <a:rPr kumimoji="1" lang="zh-TW" altLang="en-US" sz="11500" dirty="0">
                <a:solidFill>
                  <a:srgbClr val="FFFF00"/>
                </a:solidFill>
              </a:rPr>
              <a:t>準確率</a:t>
            </a:r>
          </a:p>
        </p:txBody>
      </p:sp>
    </p:spTree>
    <p:extLst>
      <p:ext uri="{BB962C8B-B14F-4D97-AF65-F5344CB8AC3E}">
        <p14:creationId xmlns:p14="http://schemas.microsoft.com/office/powerpoint/2010/main" val="25939710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7605544" cy="923330"/>
          </a:xfrm>
        </p:spPr>
        <p:txBody>
          <a:bodyPr/>
          <a:lstStyle/>
          <a:p>
            <a:r>
              <a:rPr kumimoji="1" lang="en-US" altLang="zh-TW" sz="6000" dirty="0"/>
              <a:t>Types of pneumonia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sz="4800" dirty="0"/>
              <a:t>Mixed viral and bacterial pneumonia</a:t>
            </a:r>
          </a:p>
          <a:p>
            <a:pPr marL="846138" lvl="1" indent="-388938"/>
            <a:r>
              <a:rPr kumimoji="1" lang="en-US" altLang="zh-TW" sz="4200" dirty="0">
                <a:solidFill>
                  <a:schemeClr val="bg1">
                    <a:lumMod val="50000"/>
                  </a:schemeClr>
                </a:solidFill>
              </a:rPr>
              <a:t>Gradual progression</a:t>
            </a:r>
          </a:p>
          <a:p>
            <a:pPr marL="846138" lvl="1" indent="-388938"/>
            <a:r>
              <a:rPr kumimoji="1" lang="en-US" altLang="zh-TW" sz="4200" dirty="0">
                <a:solidFill>
                  <a:schemeClr val="bg1">
                    <a:lumMod val="75000"/>
                  </a:schemeClr>
                </a:solidFill>
              </a:rPr>
              <a:t>or</a:t>
            </a:r>
            <a:r>
              <a:rPr kumimoji="1" lang="en-US" altLang="zh-TW" sz="4200" dirty="0"/>
              <a:t> </a:t>
            </a:r>
            <a:r>
              <a:rPr kumimoji="1" lang="en-US" altLang="zh-TW" sz="4200" dirty="0">
                <a:solidFill>
                  <a:schemeClr val="bg1">
                    <a:lumMod val="50000"/>
                  </a:schemeClr>
                </a:solidFill>
              </a:rPr>
              <a:t>Transient improvement followed by worsening</a:t>
            </a:r>
          </a:p>
        </p:txBody>
      </p:sp>
    </p:spTree>
    <p:extLst>
      <p:ext uri="{BB962C8B-B14F-4D97-AF65-F5344CB8AC3E}">
        <p14:creationId xmlns:p14="http://schemas.microsoft.com/office/powerpoint/2010/main" val="5724605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9541395" cy="923330"/>
          </a:xfrm>
        </p:spPr>
        <p:txBody>
          <a:bodyPr/>
          <a:lstStyle/>
          <a:p>
            <a:r>
              <a:rPr kumimoji="1" lang="en-US" altLang="zh-TW" sz="6000" dirty="0"/>
              <a:t>Complication of influenza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Respiratory</a:t>
            </a:r>
          </a:p>
          <a:p>
            <a:r>
              <a:rPr kumimoji="1" lang="en-US" altLang="zh-TW" dirty="0"/>
              <a:t>Extrapulmonary</a:t>
            </a:r>
          </a:p>
          <a:p>
            <a:endParaRPr kumimoji="1"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AB21853-42CE-8D4B-6F17-967CCC9ABE38}"/>
              </a:ext>
            </a:extLst>
          </p:cNvPr>
          <p:cNvSpPr/>
          <p:nvPr/>
        </p:nvSpPr>
        <p:spPr>
          <a:xfrm>
            <a:off x="651235" y="1269883"/>
            <a:ext cx="5444765" cy="1136071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90545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10998524" cy="923330"/>
          </a:xfrm>
        </p:spPr>
        <p:txBody>
          <a:bodyPr/>
          <a:lstStyle/>
          <a:p>
            <a:r>
              <a:rPr kumimoji="1" lang="en-US" altLang="zh-TW" sz="6000" dirty="0"/>
              <a:t>Extrapulmonary complication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Cardiac</a:t>
            </a:r>
          </a:p>
          <a:p>
            <a:r>
              <a:rPr kumimoji="1" lang="en-US" altLang="zh-TW" dirty="0"/>
              <a:t>Central nervous system</a:t>
            </a:r>
          </a:p>
          <a:p>
            <a:r>
              <a:rPr kumimoji="1" lang="en-US" altLang="zh-TW" dirty="0"/>
              <a:t>Myositis and rhabdomyolysis</a:t>
            </a:r>
          </a:p>
          <a:p>
            <a:r>
              <a:rPr kumimoji="1" lang="en-US" altLang="zh-TW" dirty="0"/>
              <a:t>Multisystem organ failure</a:t>
            </a:r>
          </a:p>
          <a:p>
            <a:r>
              <a:rPr kumimoji="1" lang="en-US" altLang="zh-TW" dirty="0"/>
              <a:t>Concomitant infection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69602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10998524" cy="923330"/>
          </a:xfrm>
        </p:spPr>
        <p:txBody>
          <a:bodyPr/>
          <a:lstStyle/>
          <a:p>
            <a:r>
              <a:rPr kumimoji="1" lang="en-US" altLang="zh-TW" sz="6000" dirty="0"/>
              <a:t>Extrapulmonary complication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Cardiac</a:t>
            </a:r>
          </a:p>
          <a:p>
            <a:pPr lvl="1"/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</a:rPr>
              <a:t> Myocardial infarction</a:t>
            </a:r>
          </a:p>
          <a:p>
            <a:pPr lvl="1"/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</a:rPr>
              <a:t> Myocarditis/Pericarditis</a:t>
            </a:r>
            <a:endParaRPr kumimoji="1"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467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10998524" cy="923330"/>
          </a:xfrm>
        </p:spPr>
        <p:txBody>
          <a:bodyPr/>
          <a:lstStyle/>
          <a:p>
            <a:r>
              <a:rPr kumimoji="1" lang="en-US" altLang="zh-TW" sz="6000" dirty="0"/>
              <a:t>Extrapulmonary complication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Central nervous system</a:t>
            </a:r>
          </a:p>
          <a:p>
            <a:pPr lvl="1"/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</a:rPr>
              <a:t> Guillain-Barre syndrome</a:t>
            </a:r>
            <a:endParaRPr kumimoji="1"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267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46553"/>
            <a:ext cx="10998524" cy="923330"/>
          </a:xfrm>
        </p:spPr>
        <p:txBody>
          <a:bodyPr/>
          <a:lstStyle/>
          <a:p>
            <a:r>
              <a:rPr kumimoji="1" lang="en-US" altLang="zh-TW" sz="6000" dirty="0"/>
              <a:t>Extrapulmonary complication</a:t>
            </a:r>
            <a:endParaRPr kumimoji="1"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Central nervous system</a:t>
            </a:r>
          </a:p>
          <a:p>
            <a:pPr lvl="1"/>
            <a:r>
              <a:rPr kumimoji="1" lang="en-US" altLang="zh-TW" dirty="0"/>
              <a:t> Guillain-Barre syndrome</a:t>
            </a:r>
          </a:p>
          <a:p>
            <a:pPr lvl="2"/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</a:rPr>
              <a:t> Incidence after influenza</a:t>
            </a:r>
          </a:p>
          <a:p>
            <a:pPr lvl="3"/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</a:rPr>
              <a:t> 90 days: 7.35 (95% CI: 4.36-12.38)</a:t>
            </a:r>
          </a:p>
          <a:p>
            <a:pPr lvl="3"/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</a:rPr>
              <a:t> 30 days: 16.64 (95% CI: 9.37-29.54)</a:t>
            </a:r>
            <a:endParaRPr kumimoji="1"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570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A6FFA-FE37-B7E5-82F6-0C3C99C3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3659976" cy="1006429"/>
          </a:xfrm>
        </p:spPr>
        <p:txBody>
          <a:bodyPr/>
          <a:lstStyle/>
          <a:p>
            <a:r>
              <a:rPr lang="zh-TW" altLang="en-US" dirty="0"/>
              <a:t>臨床表現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A151E6-6FC7-A644-C94A-E0CAF04B51D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sz="4800" dirty="0"/>
              <a:t>在流感流行期，臨床診斷的正確率高</a:t>
            </a:r>
            <a:endParaRPr lang="en-US" altLang="zh-TW" sz="4800" dirty="0"/>
          </a:p>
          <a:p>
            <a:r>
              <a:rPr lang="en-US" altLang="zh-TW" sz="4800" dirty="0"/>
              <a:t>Uncomplicated influenza</a:t>
            </a:r>
            <a:r>
              <a:rPr lang="zh-TW" altLang="en-US" sz="4800" dirty="0"/>
              <a:t>中，全身症狀，如發燒和肌肉痠痛等，是流感的特色</a:t>
            </a:r>
            <a:endParaRPr lang="en-US" altLang="zh-TW" sz="4800" dirty="0"/>
          </a:p>
          <a:p>
            <a:r>
              <a:rPr lang="en-US" altLang="zh-TW" sz="4800" dirty="0"/>
              <a:t>Influenza complication</a:t>
            </a:r>
            <a:r>
              <a:rPr lang="zh-TW" altLang="en-US" sz="4800" dirty="0"/>
              <a:t>中，肺炎是最常見的併發症，如果病程超出預期，要特別注意</a:t>
            </a:r>
            <a:endParaRPr lang="en-US" altLang="zh-TW" sz="4800" dirty="0"/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534507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802136" cy="1006429"/>
          </a:xfrm>
        </p:spPr>
        <p:txBody>
          <a:bodyPr/>
          <a:lstStyle/>
          <a:p>
            <a:r>
              <a:rPr lang="zh-TW" altLang="en-US" dirty="0"/>
              <a:t>流感臨床診斷</a:t>
            </a:r>
            <a:r>
              <a:rPr lang="zh-TW" altLang="en-US" b="0" dirty="0">
                <a:solidFill>
                  <a:schemeClr val="bg1">
                    <a:lumMod val="50000"/>
                  </a:schemeClr>
                </a:solidFill>
              </a:rPr>
              <a:t>與</a:t>
            </a:r>
            <a:r>
              <a:rPr lang="zh-TW" altLang="en-US" dirty="0"/>
              <a:t>檢驗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臨床表現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診斷工具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3877985" cy="1089529"/>
          </a:xfrm>
        </p:spPr>
        <p:txBody>
          <a:bodyPr/>
          <a:lstStyle/>
          <a:p>
            <a:r>
              <a:rPr kumimoji="1" lang="zh-TW" altLang="en-US" dirty="0"/>
              <a:t>鑑別診斷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27F5F25-3ED0-321A-6D48-C185955EB726}"/>
              </a:ext>
            </a:extLst>
          </p:cNvPr>
          <p:cNvSpPr/>
          <p:nvPr/>
        </p:nvSpPr>
        <p:spPr>
          <a:xfrm>
            <a:off x="498835" y="4496507"/>
            <a:ext cx="4821310" cy="1932002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FBF57E2-F575-116F-0328-085F614EF957}"/>
              </a:ext>
            </a:extLst>
          </p:cNvPr>
          <p:cNvSpPr/>
          <p:nvPr/>
        </p:nvSpPr>
        <p:spPr>
          <a:xfrm>
            <a:off x="498835" y="1444234"/>
            <a:ext cx="4821310" cy="1623280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525514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8960C-F300-F403-3329-D2391CD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6109365" cy="1006429"/>
          </a:xfrm>
        </p:spPr>
        <p:txBody>
          <a:bodyPr/>
          <a:lstStyle/>
          <a:p>
            <a:r>
              <a:rPr kumimoji="1" lang="zh-TW" altLang="en-US" dirty="0"/>
              <a:t>診斷工具的目的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A4D9E0-C363-3769-4F52-566401B01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Symptom may be typical</a:t>
            </a:r>
          </a:p>
          <a:p>
            <a:r>
              <a:rPr kumimoji="1" lang="en-US" altLang="zh-TW" dirty="0"/>
              <a:t>Physical examination few finding</a:t>
            </a:r>
          </a:p>
          <a:p>
            <a:r>
              <a:rPr kumimoji="1" lang="en-US" altLang="zh-TW" dirty="0"/>
              <a:t>Laboratory test nonspecific</a:t>
            </a:r>
          </a:p>
          <a:p>
            <a:r>
              <a:rPr kumimoji="1" lang="en-US" altLang="zh-TW" dirty="0"/>
              <a:t>Image generally normal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44314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3570208" cy="1006429"/>
          </a:xfrm>
        </p:spPr>
        <p:txBody>
          <a:bodyPr/>
          <a:lstStyle/>
          <a:p>
            <a:r>
              <a:rPr kumimoji="1" lang="zh-TW" altLang="en-US" dirty="0"/>
              <a:t>診斷工具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5622052" cy="1089529"/>
          </a:xfrm>
        </p:spPr>
        <p:txBody>
          <a:bodyPr/>
          <a:lstStyle/>
          <a:p>
            <a:r>
              <a:rPr kumimoji="1" lang="en-US" altLang="zh-TW" dirty="0"/>
              <a:t>Whom to test</a:t>
            </a:r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5109091" cy="1089529"/>
          </a:xfrm>
        </p:spPr>
        <p:txBody>
          <a:bodyPr/>
          <a:lstStyle/>
          <a:p>
            <a:r>
              <a:rPr kumimoji="1" lang="en-US" altLang="zh-TW" dirty="0"/>
              <a:t>What to test</a:t>
            </a:r>
            <a:endParaRPr kumimoji="1"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4801314" cy="1089529"/>
          </a:xfrm>
        </p:spPr>
        <p:txBody>
          <a:bodyPr/>
          <a:lstStyle/>
          <a:p>
            <a:r>
              <a:rPr kumimoji="1" lang="en-US" altLang="zh-TW" dirty="0"/>
              <a:t>How to test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829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50998-2E2C-1811-AE9A-AA3111CB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802136" cy="1006429"/>
          </a:xfrm>
        </p:spPr>
        <p:txBody>
          <a:bodyPr/>
          <a:lstStyle/>
          <a:p>
            <a:r>
              <a:rPr kumimoji="1" lang="zh-TW" altLang="en-US" dirty="0"/>
              <a:t>病史詢問與流感診斷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6FAAF55-6E8F-38E8-435F-393DD9DEE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67" y="1311433"/>
            <a:ext cx="7284888" cy="53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467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3570208" cy="1006429"/>
          </a:xfrm>
        </p:spPr>
        <p:txBody>
          <a:bodyPr/>
          <a:lstStyle/>
          <a:p>
            <a:r>
              <a:rPr kumimoji="1" lang="zh-TW" altLang="en-US" dirty="0"/>
              <a:t>診斷工具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5622052" cy="1089529"/>
          </a:xfrm>
        </p:spPr>
        <p:txBody>
          <a:bodyPr/>
          <a:lstStyle/>
          <a:p>
            <a:r>
              <a:rPr kumimoji="1" lang="en-US" altLang="zh-TW" dirty="0"/>
              <a:t>Whom to test</a:t>
            </a:r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5109091" cy="1089529"/>
          </a:xfrm>
        </p:spPr>
        <p:txBody>
          <a:bodyPr/>
          <a:lstStyle/>
          <a:p>
            <a:r>
              <a:rPr kumimoji="1" lang="en-US" altLang="zh-TW" dirty="0"/>
              <a:t>What to test</a:t>
            </a:r>
            <a:endParaRPr kumimoji="1"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4801314" cy="1089529"/>
          </a:xfrm>
        </p:spPr>
        <p:txBody>
          <a:bodyPr/>
          <a:lstStyle/>
          <a:p>
            <a:r>
              <a:rPr kumimoji="1" lang="en-US" altLang="zh-TW" dirty="0"/>
              <a:t>How to test</a:t>
            </a:r>
            <a:endParaRPr kumimoji="1"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FDECD8A-2E80-7FA1-45AE-30A68C6B38D5}"/>
              </a:ext>
            </a:extLst>
          </p:cNvPr>
          <p:cNvSpPr/>
          <p:nvPr/>
        </p:nvSpPr>
        <p:spPr>
          <a:xfrm>
            <a:off x="498835" y="3020291"/>
            <a:ext cx="6650110" cy="3408218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771380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548314" cy="1006429"/>
          </a:xfrm>
        </p:spPr>
        <p:txBody>
          <a:bodyPr/>
          <a:lstStyle/>
          <a:p>
            <a:r>
              <a:rPr kumimoji="1" lang="en-US" altLang="zh-TW" dirty="0"/>
              <a:t>Whom to test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84E2592-A452-2F18-BBF9-59C6E6D94F6D}"/>
              </a:ext>
            </a:extLst>
          </p:cNvPr>
          <p:cNvSpPr txBox="1"/>
          <p:nvPr/>
        </p:nvSpPr>
        <p:spPr>
          <a:xfrm>
            <a:off x="10733087" y="485052"/>
            <a:ext cx="11079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600" dirty="0">
                <a:solidFill>
                  <a:schemeClr val="bg1">
                    <a:lumMod val="50000"/>
                  </a:schemeClr>
                </a:solidFill>
              </a:rPr>
              <a:t>原則</a:t>
            </a:r>
          </a:p>
        </p:txBody>
      </p:sp>
    </p:spTree>
    <p:extLst>
      <p:ext uri="{BB962C8B-B14F-4D97-AF65-F5344CB8AC3E}">
        <p14:creationId xmlns:p14="http://schemas.microsoft.com/office/powerpoint/2010/main" val="5368901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99AD6E0E-DA9D-2A25-24CB-4B1BDE170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6388" y="1696828"/>
            <a:ext cx="10599225" cy="3464344"/>
          </a:xfrm>
        </p:spPr>
        <p:txBody>
          <a:bodyPr/>
          <a:lstStyle/>
          <a:p>
            <a:r>
              <a:rPr lang="zh-TW" altLang="en-US" dirty="0"/>
              <a:t>什麼狀況下</a:t>
            </a:r>
            <a:endParaRPr lang="en-US" altLang="zh-TW" dirty="0"/>
          </a:p>
          <a:p>
            <a:endParaRPr lang="en-US" altLang="zh-TW" sz="6000" dirty="0"/>
          </a:p>
          <a:p>
            <a:r>
              <a:rPr lang="zh-TW" altLang="en-US" dirty="0"/>
              <a:t>你會想要做流感檢驗</a:t>
            </a:r>
          </a:p>
        </p:txBody>
      </p:sp>
    </p:spTree>
    <p:extLst>
      <p:ext uri="{BB962C8B-B14F-4D97-AF65-F5344CB8AC3E}">
        <p14:creationId xmlns:p14="http://schemas.microsoft.com/office/powerpoint/2010/main" val="12866146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6066084" cy="1006429"/>
          </a:xfrm>
        </p:spPr>
        <p:txBody>
          <a:bodyPr/>
          <a:lstStyle/>
          <a:p>
            <a:r>
              <a:rPr kumimoji="1" lang="en-US" altLang="zh-TW" dirty="0"/>
              <a:t>Whom to test?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zh-TW" altLang="en-US" dirty="0"/>
              <a:t>病患免疫不好</a:t>
            </a:r>
            <a:endParaRPr kumimoji="1" lang="en-US" altLang="zh-TW" dirty="0"/>
          </a:p>
          <a:p>
            <a:r>
              <a:rPr kumimoji="1" lang="zh-TW" altLang="en-US" dirty="0"/>
              <a:t>病人年齡超過</a:t>
            </a:r>
            <a:r>
              <a:rPr kumimoji="1" lang="en-US" altLang="zh-TW" dirty="0"/>
              <a:t>65</a:t>
            </a:r>
            <a:r>
              <a:rPr kumimoji="1" lang="zh-TW" altLang="en-US" dirty="0"/>
              <a:t>歲</a:t>
            </a:r>
            <a:endParaRPr kumimoji="1" lang="en-US" altLang="zh-TW" dirty="0"/>
          </a:p>
          <a:p>
            <a:r>
              <a:rPr kumimoji="1" lang="zh-TW" altLang="en-US" dirty="0"/>
              <a:t>決定是否治療</a:t>
            </a:r>
            <a:endParaRPr kumimoji="1" lang="en-US" altLang="zh-TW" dirty="0"/>
          </a:p>
          <a:p>
            <a:r>
              <a:rPr kumimoji="1" lang="zh-TW" altLang="en-US" dirty="0"/>
              <a:t>想要決定病人的下一步處置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84E2592-A452-2F18-BBF9-59C6E6D94F6D}"/>
              </a:ext>
            </a:extLst>
          </p:cNvPr>
          <p:cNvSpPr txBox="1"/>
          <p:nvPr/>
        </p:nvSpPr>
        <p:spPr>
          <a:xfrm>
            <a:off x="10733087" y="485052"/>
            <a:ext cx="11079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600" dirty="0">
                <a:solidFill>
                  <a:schemeClr val="bg1">
                    <a:lumMod val="50000"/>
                  </a:schemeClr>
                </a:solidFill>
              </a:rPr>
              <a:t>原則</a:t>
            </a:r>
          </a:p>
        </p:txBody>
      </p:sp>
    </p:spTree>
    <p:extLst>
      <p:ext uri="{BB962C8B-B14F-4D97-AF65-F5344CB8AC3E}">
        <p14:creationId xmlns:p14="http://schemas.microsoft.com/office/powerpoint/2010/main" val="35420994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548314" cy="1006429"/>
          </a:xfrm>
        </p:spPr>
        <p:txBody>
          <a:bodyPr/>
          <a:lstStyle/>
          <a:p>
            <a:r>
              <a:rPr kumimoji="1" lang="en-US" altLang="zh-TW" dirty="0"/>
              <a:t>Whom to test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sz="4800" dirty="0"/>
              <a:t>If result will influence management</a:t>
            </a:r>
          </a:p>
          <a:p>
            <a:r>
              <a:rPr kumimoji="1" lang="en-US" altLang="zh-TW" sz="4800" dirty="0"/>
              <a:t>Public health activity</a:t>
            </a:r>
          </a:p>
          <a:p>
            <a:endParaRPr kumimoji="1" lang="zh-TW" altLang="en-US" sz="4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84E2592-A452-2F18-BBF9-59C6E6D94F6D}"/>
              </a:ext>
            </a:extLst>
          </p:cNvPr>
          <p:cNvSpPr txBox="1"/>
          <p:nvPr/>
        </p:nvSpPr>
        <p:spPr>
          <a:xfrm>
            <a:off x="10733087" y="485052"/>
            <a:ext cx="11079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600" dirty="0">
                <a:solidFill>
                  <a:schemeClr val="bg1">
                    <a:lumMod val="50000"/>
                  </a:schemeClr>
                </a:solidFill>
              </a:rPr>
              <a:t>原則</a:t>
            </a:r>
          </a:p>
        </p:txBody>
      </p:sp>
    </p:spTree>
    <p:extLst>
      <p:ext uri="{BB962C8B-B14F-4D97-AF65-F5344CB8AC3E}">
        <p14:creationId xmlns:p14="http://schemas.microsoft.com/office/powerpoint/2010/main" val="37898077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548314" cy="1006429"/>
          </a:xfrm>
        </p:spPr>
        <p:txBody>
          <a:bodyPr/>
          <a:lstStyle/>
          <a:p>
            <a:r>
              <a:rPr kumimoji="1" lang="en-US" altLang="zh-TW" dirty="0"/>
              <a:t>Whom to test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sz="4800" dirty="0"/>
              <a:t>If result will influence management</a:t>
            </a:r>
          </a:p>
          <a:p>
            <a:pPr lvl="1"/>
            <a:r>
              <a:rPr kumimoji="1" lang="en-US" altLang="zh-TW" sz="4200" dirty="0"/>
              <a:t>Antiviral or antimicrobial agents</a:t>
            </a:r>
          </a:p>
          <a:p>
            <a:pPr lvl="1"/>
            <a:r>
              <a:rPr kumimoji="1" lang="en-US" altLang="zh-TW" sz="4200" dirty="0"/>
              <a:t>Further diagnostic evaluation</a:t>
            </a:r>
          </a:p>
          <a:p>
            <a:pPr lvl="1"/>
            <a:r>
              <a:rPr kumimoji="1" lang="en-US" altLang="zh-TW" sz="4200" dirty="0"/>
              <a:t>Prophylaxis for high risk contacts</a:t>
            </a:r>
          </a:p>
          <a:p>
            <a:pPr lvl="1"/>
            <a:r>
              <a:rPr kumimoji="1" lang="en-US" altLang="zh-TW" sz="4200" dirty="0"/>
              <a:t>Infection control intervention</a:t>
            </a:r>
          </a:p>
          <a:p>
            <a:endParaRPr kumimoji="1" lang="zh-TW" altLang="en-US" sz="4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84E2592-A452-2F18-BBF9-59C6E6D94F6D}"/>
              </a:ext>
            </a:extLst>
          </p:cNvPr>
          <p:cNvSpPr txBox="1"/>
          <p:nvPr/>
        </p:nvSpPr>
        <p:spPr>
          <a:xfrm>
            <a:off x="10733087" y="485052"/>
            <a:ext cx="11079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600" dirty="0">
                <a:solidFill>
                  <a:schemeClr val="bg1">
                    <a:lumMod val="50000"/>
                  </a:schemeClr>
                </a:solidFill>
              </a:rPr>
              <a:t>原則</a:t>
            </a:r>
          </a:p>
        </p:txBody>
      </p:sp>
    </p:spTree>
    <p:extLst>
      <p:ext uri="{BB962C8B-B14F-4D97-AF65-F5344CB8AC3E}">
        <p14:creationId xmlns:p14="http://schemas.microsoft.com/office/powerpoint/2010/main" val="39902045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548314" cy="1006429"/>
          </a:xfrm>
        </p:spPr>
        <p:txBody>
          <a:bodyPr/>
          <a:lstStyle/>
          <a:p>
            <a:r>
              <a:rPr kumimoji="1" lang="en-US" altLang="zh-TW" dirty="0"/>
              <a:t>Whom to test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sz="4800" dirty="0"/>
              <a:t>Public health activity</a:t>
            </a:r>
          </a:p>
          <a:p>
            <a:pPr lvl="1"/>
            <a:r>
              <a:rPr kumimoji="1" lang="en-US" altLang="zh-TW" sz="4200" dirty="0"/>
              <a:t>Interventions for outbreak management</a:t>
            </a:r>
          </a:p>
          <a:p>
            <a:endParaRPr kumimoji="1" lang="zh-TW" altLang="en-US" sz="4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84E2592-A452-2F18-BBF9-59C6E6D94F6D}"/>
              </a:ext>
            </a:extLst>
          </p:cNvPr>
          <p:cNvSpPr txBox="1"/>
          <p:nvPr/>
        </p:nvSpPr>
        <p:spPr>
          <a:xfrm>
            <a:off x="10733087" y="485052"/>
            <a:ext cx="11079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600" dirty="0">
                <a:solidFill>
                  <a:schemeClr val="bg1">
                    <a:lumMod val="50000"/>
                  </a:schemeClr>
                </a:solidFill>
              </a:rPr>
              <a:t>原則</a:t>
            </a:r>
          </a:p>
        </p:txBody>
      </p:sp>
    </p:spTree>
    <p:extLst>
      <p:ext uri="{BB962C8B-B14F-4D97-AF65-F5344CB8AC3E}">
        <p14:creationId xmlns:p14="http://schemas.microsoft.com/office/powerpoint/2010/main" val="33656141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548314" cy="1006429"/>
          </a:xfrm>
        </p:spPr>
        <p:txBody>
          <a:bodyPr/>
          <a:lstStyle/>
          <a:p>
            <a:r>
              <a:rPr kumimoji="1" lang="en-US" altLang="zh-TW" dirty="0"/>
              <a:t>Whom to test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sz="4800" dirty="0"/>
              <a:t>Influenza is circulating</a:t>
            </a:r>
          </a:p>
          <a:p>
            <a:r>
              <a:rPr kumimoji="1" lang="en-US" altLang="zh-TW" sz="4800" dirty="0"/>
              <a:t>Influenza is not circulation</a:t>
            </a:r>
          </a:p>
          <a:p>
            <a:endParaRPr kumimoji="1" lang="zh-TW" altLang="en-US" sz="4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84E2592-A452-2F18-BBF9-59C6E6D94F6D}"/>
              </a:ext>
            </a:extLst>
          </p:cNvPr>
          <p:cNvSpPr txBox="1"/>
          <p:nvPr/>
        </p:nvSpPr>
        <p:spPr>
          <a:xfrm>
            <a:off x="9809758" y="485052"/>
            <a:ext cx="203132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600" dirty="0">
                <a:solidFill>
                  <a:schemeClr val="bg1">
                    <a:lumMod val="50000"/>
                  </a:schemeClr>
                </a:solidFill>
              </a:rPr>
              <a:t>不同背景</a:t>
            </a:r>
          </a:p>
        </p:txBody>
      </p:sp>
    </p:spTree>
    <p:extLst>
      <p:ext uri="{BB962C8B-B14F-4D97-AF65-F5344CB8AC3E}">
        <p14:creationId xmlns:p14="http://schemas.microsoft.com/office/powerpoint/2010/main" val="38094428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930924" cy="1006429"/>
          </a:xfrm>
        </p:spPr>
        <p:txBody>
          <a:bodyPr/>
          <a:lstStyle/>
          <a:p>
            <a:r>
              <a:rPr kumimoji="1" lang="en-US" altLang="zh-TW" dirty="0"/>
              <a:t>Influenza not circulating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E859DA-68A5-3D4B-E9C7-745A242B545E}"/>
              </a:ext>
            </a:extLst>
          </p:cNvPr>
          <p:cNvSpPr txBox="1"/>
          <p:nvPr/>
        </p:nvSpPr>
        <p:spPr>
          <a:xfrm>
            <a:off x="10471797" y="485052"/>
            <a:ext cx="13692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Whom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027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930924" cy="1006429"/>
          </a:xfrm>
        </p:spPr>
        <p:txBody>
          <a:bodyPr/>
          <a:lstStyle/>
          <a:p>
            <a:r>
              <a:rPr kumimoji="1" lang="en-US" altLang="zh-TW" dirty="0"/>
              <a:t>Influenza not circulating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zh-TW" altLang="en-US" dirty="0"/>
              <a:t>九月～隔年四月</a:t>
            </a:r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E859DA-68A5-3D4B-E9C7-745A242B545E}"/>
              </a:ext>
            </a:extLst>
          </p:cNvPr>
          <p:cNvSpPr txBox="1"/>
          <p:nvPr/>
        </p:nvSpPr>
        <p:spPr>
          <a:xfrm>
            <a:off x="10471797" y="485052"/>
            <a:ext cx="13692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Whom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0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50998-2E2C-1811-AE9A-AA3111CB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7802136" cy="1006429"/>
          </a:xfrm>
        </p:spPr>
        <p:txBody>
          <a:bodyPr/>
          <a:lstStyle/>
          <a:p>
            <a:r>
              <a:rPr kumimoji="1" lang="zh-TW" altLang="en-US" dirty="0"/>
              <a:t>病史詢問與流感診斷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6FAAF55-6E8F-38E8-435F-393DD9DEE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67" y="1311433"/>
            <a:ext cx="7284888" cy="531085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2072282-FB04-E907-E733-D85100559161}"/>
              </a:ext>
            </a:extLst>
          </p:cNvPr>
          <p:cNvSpPr txBox="1"/>
          <p:nvPr/>
        </p:nvSpPr>
        <p:spPr>
          <a:xfrm>
            <a:off x="666490" y="1550814"/>
            <a:ext cx="74892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400" dirty="0"/>
              <a:t>核</a:t>
            </a:r>
            <a:endParaRPr kumimoji="1" lang="en-US" altLang="zh-TW" sz="4400" dirty="0"/>
          </a:p>
          <a:p>
            <a:r>
              <a:rPr kumimoji="1" lang="zh-TW" altLang="en-US" sz="4400" dirty="0"/>
              <a:t>酸</a:t>
            </a:r>
            <a:endParaRPr kumimoji="1" lang="en-US" altLang="zh-TW" sz="4400" dirty="0"/>
          </a:p>
          <a:p>
            <a:r>
              <a:rPr kumimoji="1" lang="zh-TW" altLang="en-US" sz="4400" dirty="0"/>
              <a:t>陽</a:t>
            </a:r>
            <a:endParaRPr kumimoji="1" lang="en-US" altLang="zh-TW" sz="4400" dirty="0"/>
          </a:p>
          <a:p>
            <a:r>
              <a:rPr kumimoji="1" lang="zh-TW" altLang="en-US" sz="4400" dirty="0"/>
              <a:t>性</a:t>
            </a:r>
            <a:endParaRPr kumimoji="1" lang="en-US" altLang="zh-TW" sz="4400" dirty="0"/>
          </a:p>
          <a:p>
            <a:r>
              <a:rPr kumimoji="1" lang="zh-TW" altLang="en-US" sz="4400" dirty="0"/>
              <a:t>預</a:t>
            </a:r>
            <a:endParaRPr kumimoji="1" lang="en-US" altLang="zh-TW" sz="4400" dirty="0"/>
          </a:p>
          <a:p>
            <a:r>
              <a:rPr kumimoji="1" lang="zh-TW" altLang="en-US" sz="4400" dirty="0"/>
              <a:t>測</a:t>
            </a:r>
            <a:endParaRPr kumimoji="1" lang="en-US" altLang="zh-TW" sz="4400" dirty="0"/>
          </a:p>
          <a:p>
            <a:r>
              <a:rPr kumimoji="1" lang="zh-TW" altLang="en-US" sz="4400" dirty="0"/>
              <a:t>值</a:t>
            </a:r>
          </a:p>
        </p:txBody>
      </p:sp>
    </p:spTree>
    <p:extLst>
      <p:ext uri="{BB962C8B-B14F-4D97-AF65-F5344CB8AC3E}">
        <p14:creationId xmlns:p14="http://schemas.microsoft.com/office/powerpoint/2010/main" val="22003582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930924" cy="1006429"/>
          </a:xfrm>
        </p:spPr>
        <p:txBody>
          <a:bodyPr/>
          <a:lstStyle/>
          <a:p>
            <a:r>
              <a:rPr kumimoji="1" lang="en-US" altLang="zh-TW" dirty="0"/>
              <a:t>Influenza not circulating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zh-TW" altLang="en-US" dirty="0"/>
              <a:t>九月～隔年四月</a:t>
            </a:r>
            <a:endParaRPr kumimoji="1" lang="en-US" altLang="zh-TW" dirty="0"/>
          </a:p>
          <a:p>
            <a:r>
              <a:rPr kumimoji="1" lang="zh-TW" altLang="en-US" dirty="0"/>
              <a:t>十一月～隔年三月</a:t>
            </a:r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E859DA-68A5-3D4B-E9C7-745A242B545E}"/>
              </a:ext>
            </a:extLst>
          </p:cNvPr>
          <p:cNvSpPr txBox="1"/>
          <p:nvPr/>
        </p:nvSpPr>
        <p:spPr>
          <a:xfrm>
            <a:off x="10471797" y="485052"/>
            <a:ext cx="13692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Whom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607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320180" cy="1006429"/>
          </a:xfrm>
        </p:spPr>
        <p:txBody>
          <a:bodyPr/>
          <a:lstStyle/>
          <a:p>
            <a:r>
              <a:rPr kumimoji="1" lang="en-US" altLang="zh-TW" dirty="0"/>
              <a:t>Influenza is circulating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sz="3600" dirty="0"/>
              <a:t>Present influenza-like illness</a:t>
            </a:r>
          </a:p>
          <a:p>
            <a:pPr lvl="1"/>
            <a:r>
              <a:rPr kumimoji="1" lang="en-US" altLang="zh-TW" sz="3200" dirty="0"/>
              <a:t> Immunocompromised </a:t>
            </a:r>
          </a:p>
          <a:p>
            <a:pPr lvl="1"/>
            <a:r>
              <a:rPr kumimoji="1" lang="en-US" altLang="zh-TW" sz="3200" dirty="0"/>
              <a:t> high risk of complication</a:t>
            </a:r>
          </a:p>
          <a:p>
            <a:r>
              <a:rPr kumimoji="1" lang="en-US" altLang="zh-TW" sz="3600" dirty="0"/>
              <a:t>Acute respiratory symptoms</a:t>
            </a:r>
          </a:p>
          <a:p>
            <a:pPr lvl="1"/>
            <a:r>
              <a:rPr kumimoji="1" lang="en-US" altLang="zh-TW" sz="3200" dirty="0"/>
              <a:t> Exacerbation of chronic medical condition</a:t>
            </a:r>
          </a:p>
          <a:p>
            <a:pPr lvl="1"/>
            <a:r>
              <a:rPr kumimoji="1" lang="en-US" altLang="zh-TW" sz="3200" dirty="0"/>
              <a:t> Influenza complication</a:t>
            </a:r>
          </a:p>
          <a:p>
            <a:r>
              <a:rPr kumimoji="1" lang="en-US" altLang="zh-TW" sz="3600" dirty="0"/>
              <a:t>Hospitalized patients</a:t>
            </a:r>
          </a:p>
          <a:p>
            <a:pPr lvl="1"/>
            <a:r>
              <a:rPr kumimoji="1" lang="en-US" altLang="zh-TW" sz="3200" dirty="0"/>
              <a:t> Acute respiratory symptoms</a:t>
            </a:r>
          </a:p>
          <a:p>
            <a:pPr lvl="1"/>
            <a:r>
              <a:rPr kumimoji="1" lang="en-US" altLang="zh-TW" sz="3200" dirty="0"/>
              <a:t> Exacerbations of chronic medical condition  </a:t>
            </a:r>
          </a:p>
          <a:p>
            <a:endParaRPr kumimoji="1" lang="zh-TW" altLang="en-US" sz="36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84E2592-A452-2F18-BBF9-59C6E6D94F6D}"/>
              </a:ext>
            </a:extLst>
          </p:cNvPr>
          <p:cNvSpPr txBox="1"/>
          <p:nvPr/>
        </p:nvSpPr>
        <p:spPr>
          <a:xfrm>
            <a:off x="10485652" y="485052"/>
            <a:ext cx="13692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Whom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655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855F07E-98B6-10D9-90E0-C99338BF6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782" y="1806789"/>
            <a:ext cx="11228438" cy="3244422"/>
          </a:xfrm>
        </p:spPr>
        <p:txBody>
          <a:bodyPr/>
          <a:lstStyle/>
          <a:p>
            <a:r>
              <a:rPr kumimoji="1" lang="zh-TW" altLang="en-US" dirty="0"/>
              <a:t>流行期間</a:t>
            </a:r>
            <a:endParaRPr kumimoji="1" lang="en-US" altLang="zh-TW" dirty="0"/>
          </a:p>
          <a:p>
            <a:endParaRPr kumimoji="1" lang="en-US" altLang="zh-TW" sz="4800" dirty="0"/>
          </a:p>
          <a:p>
            <a:r>
              <a:rPr kumimoji="1" lang="zh-TW" altLang="en-US" sz="8000" dirty="0"/>
              <a:t>有風險</a:t>
            </a:r>
            <a:r>
              <a:rPr kumimoji="1" lang="en-US" altLang="zh-TW" sz="8000" dirty="0"/>
              <a:t>/</a:t>
            </a:r>
            <a:r>
              <a:rPr kumimoji="1" lang="zh-TW" altLang="en-US" sz="8000" dirty="0"/>
              <a:t>症狀惡化可檢驗</a:t>
            </a:r>
          </a:p>
        </p:txBody>
      </p:sp>
    </p:spTree>
    <p:extLst>
      <p:ext uri="{BB962C8B-B14F-4D97-AF65-F5344CB8AC3E}">
        <p14:creationId xmlns:p14="http://schemas.microsoft.com/office/powerpoint/2010/main" val="27860382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548314" cy="1006429"/>
          </a:xfrm>
        </p:spPr>
        <p:txBody>
          <a:bodyPr/>
          <a:lstStyle/>
          <a:p>
            <a:r>
              <a:rPr kumimoji="1" lang="en-US" altLang="zh-TW" dirty="0"/>
              <a:t>Whom to test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sz="4800" dirty="0"/>
              <a:t>Influenza is circulating</a:t>
            </a:r>
          </a:p>
          <a:p>
            <a:r>
              <a:rPr kumimoji="1" lang="en-US" altLang="zh-TW" sz="4800" dirty="0"/>
              <a:t>Influenza is not circulation</a:t>
            </a:r>
          </a:p>
          <a:p>
            <a:endParaRPr kumimoji="1" lang="zh-TW" altLang="en-US" sz="4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84E2592-A452-2F18-BBF9-59C6E6D94F6D}"/>
              </a:ext>
            </a:extLst>
          </p:cNvPr>
          <p:cNvSpPr txBox="1"/>
          <p:nvPr/>
        </p:nvSpPr>
        <p:spPr>
          <a:xfrm>
            <a:off x="9809758" y="485052"/>
            <a:ext cx="203132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600" dirty="0">
                <a:solidFill>
                  <a:schemeClr val="bg1">
                    <a:lumMod val="50000"/>
                  </a:schemeClr>
                </a:solidFill>
              </a:rPr>
              <a:t>不同背景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50B40D4-6F76-5136-0962-37233AE5311C}"/>
              </a:ext>
            </a:extLst>
          </p:cNvPr>
          <p:cNvSpPr/>
          <p:nvPr/>
        </p:nvSpPr>
        <p:spPr>
          <a:xfrm>
            <a:off x="498834" y="1609567"/>
            <a:ext cx="7619929" cy="801124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76186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930924" cy="1006429"/>
          </a:xfrm>
        </p:spPr>
        <p:txBody>
          <a:bodyPr/>
          <a:lstStyle/>
          <a:p>
            <a:r>
              <a:rPr kumimoji="1" lang="en-US" altLang="zh-TW" dirty="0"/>
              <a:t>Influenza not circulating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sz="4800" dirty="0"/>
              <a:t>Relevant epidemiologic exposure</a:t>
            </a:r>
          </a:p>
          <a:p>
            <a:endParaRPr kumimoji="1" lang="zh-TW" altLang="en-US" sz="4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E859DA-68A5-3D4B-E9C7-745A242B545E}"/>
              </a:ext>
            </a:extLst>
          </p:cNvPr>
          <p:cNvSpPr txBox="1"/>
          <p:nvPr/>
        </p:nvSpPr>
        <p:spPr>
          <a:xfrm>
            <a:off x="10471797" y="485052"/>
            <a:ext cx="13692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Whom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31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9930924" cy="1006429"/>
          </a:xfrm>
        </p:spPr>
        <p:txBody>
          <a:bodyPr/>
          <a:lstStyle/>
          <a:p>
            <a:r>
              <a:rPr kumimoji="1" lang="en-US" altLang="zh-TW" dirty="0"/>
              <a:t>Influenza not circulating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sz="4800" dirty="0"/>
              <a:t>Relevant epidemiologic exposure</a:t>
            </a:r>
          </a:p>
          <a:p>
            <a:pPr lvl="1"/>
            <a:r>
              <a:rPr kumimoji="1" lang="en-US" altLang="zh-TW" sz="3600" dirty="0"/>
              <a:t>Exposure to person with influenza</a:t>
            </a:r>
          </a:p>
          <a:p>
            <a:pPr lvl="1"/>
            <a:r>
              <a:rPr kumimoji="1" lang="en-US" altLang="zh-TW" sz="3600" dirty="0"/>
              <a:t>Outbreak of respiratory illness of uncertain cause</a:t>
            </a:r>
          </a:p>
          <a:p>
            <a:pPr lvl="1"/>
            <a:r>
              <a:rPr kumimoji="1" lang="en-US" altLang="zh-TW" sz="3600" dirty="0"/>
              <a:t>Recent travel in an area with influenza activity</a:t>
            </a:r>
          </a:p>
          <a:p>
            <a:endParaRPr kumimoji="1" lang="zh-TW" altLang="en-US" sz="4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E859DA-68A5-3D4B-E9C7-745A242B545E}"/>
              </a:ext>
            </a:extLst>
          </p:cNvPr>
          <p:cNvSpPr txBox="1"/>
          <p:nvPr/>
        </p:nvSpPr>
        <p:spPr>
          <a:xfrm>
            <a:off x="10471797" y="485052"/>
            <a:ext cx="13692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Whom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57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855F07E-98B6-10D9-90E0-C99338BF6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6388" y="1806789"/>
            <a:ext cx="10599225" cy="3244422"/>
          </a:xfrm>
        </p:spPr>
        <p:txBody>
          <a:bodyPr/>
          <a:lstStyle/>
          <a:p>
            <a:r>
              <a:rPr kumimoji="1" lang="zh-TW" altLang="en-US" dirty="0"/>
              <a:t>非流行期間</a:t>
            </a:r>
            <a:endParaRPr kumimoji="1" lang="en-US" altLang="zh-TW" dirty="0"/>
          </a:p>
          <a:p>
            <a:endParaRPr kumimoji="1" lang="en-US" altLang="zh-TW" sz="4800" dirty="0"/>
          </a:p>
          <a:p>
            <a:r>
              <a:rPr kumimoji="1" lang="zh-TW" altLang="en-US" dirty="0"/>
              <a:t>要有曝觸才要驗</a:t>
            </a:r>
          </a:p>
        </p:txBody>
      </p:sp>
    </p:spTree>
    <p:extLst>
      <p:ext uri="{BB962C8B-B14F-4D97-AF65-F5344CB8AC3E}">
        <p14:creationId xmlns:p14="http://schemas.microsoft.com/office/powerpoint/2010/main" val="28369056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3570208" cy="1006429"/>
          </a:xfrm>
        </p:spPr>
        <p:txBody>
          <a:bodyPr/>
          <a:lstStyle/>
          <a:p>
            <a:r>
              <a:rPr kumimoji="1" lang="zh-TW" altLang="en-US" dirty="0"/>
              <a:t>診斷工具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5622052" cy="1089529"/>
          </a:xfrm>
        </p:spPr>
        <p:txBody>
          <a:bodyPr/>
          <a:lstStyle/>
          <a:p>
            <a:r>
              <a:rPr kumimoji="1" lang="en-US" altLang="zh-TW" dirty="0"/>
              <a:t>Whom to test</a:t>
            </a:r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5109091" cy="1089529"/>
          </a:xfrm>
        </p:spPr>
        <p:txBody>
          <a:bodyPr/>
          <a:lstStyle/>
          <a:p>
            <a:r>
              <a:rPr kumimoji="1" lang="en-US" altLang="zh-TW" dirty="0"/>
              <a:t>What to test</a:t>
            </a:r>
            <a:endParaRPr kumimoji="1"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4801314" cy="1089529"/>
          </a:xfrm>
        </p:spPr>
        <p:txBody>
          <a:bodyPr/>
          <a:lstStyle/>
          <a:p>
            <a:r>
              <a:rPr kumimoji="1" lang="en-US" altLang="zh-TW" dirty="0"/>
              <a:t>How to test</a:t>
            </a:r>
            <a:endParaRPr kumimoji="1"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FDECD8A-2E80-7FA1-45AE-30A68C6B38D5}"/>
              </a:ext>
            </a:extLst>
          </p:cNvPr>
          <p:cNvSpPr/>
          <p:nvPr/>
        </p:nvSpPr>
        <p:spPr>
          <a:xfrm>
            <a:off x="498835" y="4655127"/>
            <a:ext cx="6650110" cy="1773382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D467F77-C99C-13D0-01B3-3310452AD507}"/>
              </a:ext>
            </a:extLst>
          </p:cNvPr>
          <p:cNvSpPr/>
          <p:nvPr/>
        </p:nvSpPr>
        <p:spPr>
          <a:xfrm>
            <a:off x="498835" y="1491349"/>
            <a:ext cx="6650110" cy="1773382"/>
          </a:xfrm>
          <a:prstGeom prst="rect">
            <a:avLst/>
          </a:prstGeom>
          <a:solidFill>
            <a:srgbClr val="F5F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24479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6D446-ED1B-93AC-DD3C-2E8405A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5032147" cy="1006429"/>
          </a:xfrm>
        </p:spPr>
        <p:txBody>
          <a:bodyPr/>
          <a:lstStyle/>
          <a:p>
            <a:r>
              <a:rPr kumimoji="1" lang="en-US" altLang="zh-TW" dirty="0"/>
              <a:t>What to test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25053-7A2E-5979-801A-80FA59AD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540" y="1814441"/>
            <a:ext cx="6853158" cy="1089529"/>
          </a:xfrm>
        </p:spPr>
        <p:txBody>
          <a:bodyPr/>
          <a:lstStyle/>
          <a:p>
            <a:r>
              <a:rPr kumimoji="1" lang="en-US" altLang="zh-TW" dirty="0"/>
              <a:t>Molecular assay</a:t>
            </a:r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208B34-CEEA-056C-5D5E-637D922B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540" y="3406978"/>
            <a:ext cx="9982220" cy="1089529"/>
          </a:xfrm>
        </p:spPr>
        <p:txBody>
          <a:bodyPr/>
          <a:lstStyle/>
          <a:p>
            <a:r>
              <a:rPr kumimoji="1" lang="en-US" altLang="zh-TW" dirty="0"/>
              <a:t>Antigen detection assay</a:t>
            </a:r>
            <a:endParaRPr kumimoji="1"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A3FFD6-941A-991B-ADE3-F0C155F46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8540" y="4999516"/>
            <a:ext cx="2954655" cy="1089529"/>
          </a:xfrm>
        </p:spPr>
        <p:txBody>
          <a:bodyPr/>
          <a:lstStyle/>
          <a:p>
            <a:r>
              <a:rPr kumimoji="1" lang="en-US" altLang="zh-TW" dirty="0"/>
              <a:t>Others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54749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C8293-F591-F098-D407-DD559B0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05004"/>
            <a:ext cx="6731330" cy="1006429"/>
          </a:xfrm>
        </p:spPr>
        <p:txBody>
          <a:bodyPr/>
          <a:lstStyle/>
          <a:p>
            <a:r>
              <a:rPr kumimoji="1" lang="en-US" altLang="zh-TW" dirty="0"/>
              <a:t>Molecular assay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B18F4-930F-DC92-F0AD-362E3A844A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TW" dirty="0"/>
              <a:t>High sensitivity</a:t>
            </a:r>
          </a:p>
          <a:p>
            <a:r>
              <a:rPr kumimoji="1" lang="en-US" altLang="zh-TW" dirty="0"/>
              <a:t>High specificity</a:t>
            </a:r>
          </a:p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E859DA-68A5-3D4B-E9C7-745A242B545E}"/>
              </a:ext>
            </a:extLst>
          </p:cNvPr>
          <p:cNvSpPr txBox="1"/>
          <p:nvPr/>
        </p:nvSpPr>
        <p:spPr>
          <a:xfrm>
            <a:off x="9469921" y="485052"/>
            <a:ext cx="23711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zh-TW" sz="3200" dirty="0">
                <a:solidFill>
                  <a:schemeClr val="bg1">
                    <a:lumMod val="50000"/>
                  </a:schemeClr>
                </a:solidFill>
              </a:rPr>
              <a:t>What to test</a:t>
            </a:r>
            <a:endParaRPr kumimoji="1"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49330"/>
      </p:ext>
    </p:extLst>
  </p:cSld>
  <p:clrMapOvr>
    <a:masterClrMapping/>
  </p:clrMapOvr>
</p:sld>
</file>

<file path=ppt/theme/theme1.xml><?xml version="1.0" encoding="utf-8"?>
<a:theme xmlns:a="http://schemas.openxmlformats.org/drawingml/2006/main" name="我的主題 思源黑體">
  <a:themeElements>
    <a:clrScheme name="常用">
      <a:dk1>
        <a:srgbClr val="404040"/>
      </a:dk1>
      <a:lt1>
        <a:srgbClr val="F5F5F5"/>
      </a:lt1>
      <a:dk2>
        <a:srgbClr val="262626"/>
      </a:dk2>
      <a:lt2>
        <a:srgbClr val="EBEBEB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2">
      <a:majorFont>
        <a:latin typeface="Arial"/>
        <a:ea typeface="思源黑體 Medium"/>
        <a:cs typeface=""/>
      </a:majorFont>
      <a:minorFont>
        <a:latin typeface="Arial"/>
        <a:ea typeface="思源黑體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我的主題 思源黑體" id="{1CDC9391-25FA-45AF-B020-C695D1336CF0}" vid="{B70D3603-F9BD-457C-A60A-86B9EA31B2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我的主題 思源黑體</Template>
  <TotalTime>1347</TotalTime>
  <Words>2037</Words>
  <Application>Microsoft Office PowerPoint</Application>
  <PresentationFormat>寬螢幕</PresentationFormat>
  <Paragraphs>649</Paragraphs>
  <Slides>155</Slides>
  <Notes>0</Notes>
  <HiddenSlides>3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155</vt:i4>
      </vt:variant>
    </vt:vector>
  </HeadingPairs>
  <TitlesOfParts>
    <vt:vector size="157" baseType="lpstr">
      <vt:lpstr>Arial</vt:lpstr>
      <vt:lpstr>我的主題 思源黑體</vt:lpstr>
      <vt:lpstr>流感臨床診斷與檢驗</vt:lpstr>
      <vt:lpstr>PowerPoint 簡報</vt:lpstr>
      <vt:lpstr>哪個診斷工具CP最高</vt:lpstr>
      <vt:lpstr>哪個診斷工具CP最高</vt:lpstr>
      <vt:lpstr>PowerPoint 簡報</vt:lpstr>
      <vt:lpstr>PowerPoint 簡報</vt:lpstr>
      <vt:lpstr>PowerPoint 簡報</vt:lpstr>
      <vt:lpstr>病史詢問與流感診斷</vt:lpstr>
      <vt:lpstr>病史詢問與流感診斷</vt:lpstr>
      <vt:lpstr>病史詢問與流感診斷</vt:lpstr>
      <vt:lpstr>流感臨床診斷與檢驗</vt:lpstr>
      <vt:lpstr>流感臨床診斷與檢驗</vt:lpstr>
      <vt:lpstr>流感臨床診斷與檢驗</vt:lpstr>
      <vt:lpstr>流感臨床診斷與檢驗</vt:lpstr>
      <vt:lpstr>流感臨床診斷與檢驗</vt:lpstr>
      <vt:lpstr>流感臨床表現</vt:lpstr>
      <vt:lpstr>流感臨床表現</vt:lpstr>
      <vt:lpstr>Uncomplicated influenza</vt:lpstr>
      <vt:lpstr>Uncomplicated influenza</vt:lpstr>
      <vt:lpstr>Uncomplicated influenza</vt:lpstr>
      <vt:lpstr>PowerPoint 簡報</vt:lpstr>
      <vt:lpstr>PowerPoint 簡報</vt:lpstr>
      <vt:lpstr>Uncomplicated influenza</vt:lpstr>
      <vt:lpstr>PowerPoint 簡報</vt:lpstr>
      <vt:lpstr>Symptom</vt:lpstr>
      <vt:lpstr>Symptom</vt:lpstr>
      <vt:lpstr>Systemic symptom</vt:lpstr>
      <vt:lpstr>Systemic symptom</vt:lpstr>
      <vt:lpstr>Systemic symptom</vt:lpstr>
      <vt:lpstr>Systemic symptom</vt:lpstr>
      <vt:lpstr>Systemic symptom</vt:lpstr>
      <vt:lpstr>Systemic symptom</vt:lpstr>
      <vt:lpstr>Systemic symptom</vt:lpstr>
      <vt:lpstr>Fever curve of influenza</vt:lpstr>
      <vt:lpstr>Systemic symptom</vt:lpstr>
      <vt:lpstr>Systemic symptom</vt:lpstr>
      <vt:lpstr>Systemic symptom</vt:lpstr>
      <vt:lpstr>Systemic symptom</vt:lpstr>
      <vt:lpstr>Systemic symptom</vt:lpstr>
      <vt:lpstr>Systemic symptom</vt:lpstr>
      <vt:lpstr>Systemic symptom</vt:lpstr>
      <vt:lpstr>Systemic symptom</vt:lpstr>
      <vt:lpstr>Symptom</vt:lpstr>
      <vt:lpstr>Respiratory symptom</vt:lpstr>
      <vt:lpstr>Respiratory symptom</vt:lpstr>
      <vt:lpstr>Respiratory symptom</vt:lpstr>
      <vt:lpstr>Respiratory symptom</vt:lpstr>
      <vt:lpstr>Typical Symptom</vt:lpstr>
      <vt:lpstr>Atypical Symptom</vt:lpstr>
      <vt:lpstr>Atypical Symptom</vt:lpstr>
      <vt:lpstr>Atypical Symptom</vt:lpstr>
      <vt:lpstr>Atypical Symptom</vt:lpstr>
      <vt:lpstr>Atypical Symptom</vt:lpstr>
      <vt:lpstr>Atypical Symptom</vt:lpstr>
      <vt:lpstr>Atypical Symptom</vt:lpstr>
      <vt:lpstr>Uncomplicated influenza</vt:lpstr>
      <vt:lpstr>PowerPoint 簡報</vt:lpstr>
      <vt:lpstr>流感臨床表現</vt:lpstr>
      <vt:lpstr>Risk of complication</vt:lpstr>
      <vt:lpstr>Risk of complication</vt:lpstr>
      <vt:lpstr>Risk of complication</vt:lpstr>
      <vt:lpstr>Risk of complication</vt:lpstr>
      <vt:lpstr>Complication of influenza</vt:lpstr>
      <vt:lpstr>Complication of influenza</vt:lpstr>
      <vt:lpstr>Pneumonia</vt:lpstr>
      <vt:lpstr>Symptom of pneumonia</vt:lpstr>
      <vt:lpstr>Types of pneumonia</vt:lpstr>
      <vt:lpstr>Types of pneumonia</vt:lpstr>
      <vt:lpstr>Types of pneumonia</vt:lpstr>
      <vt:lpstr>Types of pneumonia</vt:lpstr>
      <vt:lpstr>Complication of influenza</vt:lpstr>
      <vt:lpstr>Extrapulmonary complication</vt:lpstr>
      <vt:lpstr>Extrapulmonary complication</vt:lpstr>
      <vt:lpstr>Extrapulmonary complication</vt:lpstr>
      <vt:lpstr>Extrapulmonary complication</vt:lpstr>
      <vt:lpstr>臨床表現</vt:lpstr>
      <vt:lpstr>流感臨床診斷與檢驗</vt:lpstr>
      <vt:lpstr>診斷工具的目的</vt:lpstr>
      <vt:lpstr>診斷工具</vt:lpstr>
      <vt:lpstr>診斷工具</vt:lpstr>
      <vt:lpstr>Whom to test</vt:lpstr>
      <vt:lpstr>PowerPoint 簡報</vt:lpstr>
      <vt:lpstr>Whom to test?</vt:lpstr>
      <vt:lpstr>Whom to test</vt:lpstr>
      <vt:lpstr>Whom to test</vt:lpstr>
      <vt:lpstr>Whom to test</vt:lpstr>
      <vt:lpstr>Whom to test</vt:lpstr>
      <vt:lpstr>Influenza not circulating</vt:lpstr>
      <vt:lpstr>Influenza not circulating</vt:lpstr>
      <vt:lpstr>Influenza not circulating</vt:lpstr>
      <vt:lpstr>Influenza is circulating</vt:lpstr>
      <vt:lpstr>PowerPoint 簡報</vt:lpstr>
      <vt:lpstr>Whom to test</vt:lpstr>
      <vt:lpstr>Influenza not circulating</vt:lpstr>
      <vt:lpstr>Influenza not circulating</vt:lpstr>
      <vt:lpstr>PowerPoint 簡報</vt:lpstr>
      <vt:lpstr>診斷工具</vt:lpstr>
      <vt:lpstr>What to test</vt:lpstr>
      <vt:lpstr>Molecular assay</vt:lpstr>
      <vt:lpstr>Molecular assay</vt:lpstr>
      <vt:lpstr>Molecular assay</vt:lpstr>
      <vt:lpstr>Conventional RT-PCR</vt:lpstr>
      <vt:lpstr>Conventional RT-PCR</vt:lpstr>
      <vt:lpstr>Multiplex RT-PCR</vt:lpstr>
      <vt:lpstr>Multiplex RT-PCR</vt:lpstr>
      <vt:lpstr>Filmarray respiratory panel</vt:lpstr>
      <vt:lpstr>Rapid molecular tests</vt:lpstr>
      <vt:lpstr>Rapid molecular tests</vt:lpstr>
      <vt:lpstr>What to test</vt:lpstr>
      <vt:lpstr>Antigen detection assay</vt:lpstr>
      <vt:lpstr>Antigen detection assay</vt:lpstr>
      <vt:lpstr>Antigen detection assay</vt:lpstr>
      <vt:lpstr>Antigen detection assay</vt:lpstr>
      <vt:lpstr>Antigen detection assay</vt:lpstr>
      <vt:lpstr>What to test</vt:lpstr>
      <vt:lpstr>Others</vt:lpstr>
      <vt:lpstr>Others</vt:lpstr>
      <vt:lpstr>診斷工具</vt:lpstr>
      <vt:lpstr>How to test</vt:lpstr>
      <vt:lpstr>檢測時間點</vt:lpstr>
      <vt:lpstr>採哪裡</vt:lpstr>
      <vt:lpstr>採哪裡</vt:lpstr>
      <vt:lpstr>採哪裡</vt:lpstr>
      <vt:lpstr>採哪裡</vt:lpstr>
      <vt:lpstr>採哪裡</vt:lpstr>
      <vt:lpstr>採哪裡</vt:lpstr>
      <vt:lpstr>用什麼採</vt:lpstr>
      <vt:lpstr>用什麼採</vt:lpstr>
      <vt:lpstr>用什麼採</vt:lpstr>
      <vt:lpstr>診斷工具</vt:lpstr>
      <vt:lpstr>流感臨床診斷與檢驗</vt:lpstr>
      <vt:lpstr>鑑別診斷</vt:lpstr>
      <vt:lpstr>鑑別診斷</vt:lpstr>
      <vt:lpstr>Respiratory viral infection</vt:lpstr>
      <vt:lpstr>COVID-19</vt:lpstr>
      <vt:lpstr>COVID-19</vt:lpstr>
      <vt:lpstr>COVID-19</vt:lpstr>
      <vt:lpstr>Respiratory syncytial virus</vt:lpstr>
      <vt:lpstr>Respiratory syncytial virus</vt:lpstr>
      <vt:lpstr>Respiratory syncytial virus</vt:lpstr>
      <vt:lpstr>Common cold</vt:lpstr>
      <vt:lpstr>Common cold</vt:lpstr>
      <vt:lpstr>Common cold</vt:lpstr>
      <vt:lpstr>Common cold</vt:lpstr>
      <vt:lpstr>MERS-CoV</vt:lpstr>
      <vt:lpstr>MERS-CoV</vt:lpstr>
      <vt:lpstr>Novel influenza A virus</vt:lpstr>
      <vt:lpstr>Novel influenza A virus</vt:lpstr>
      <vt:lpstr>Novel influenza A virus</vt:lpstr>
      <vt:lpstr>Novel influenza A virus</vt:lpstr>
      <vt:lpstr>Novel influenza A virus</vt:lpstr>
      <vt:lpstr>Novel influenza A virus</vt:lpstr>
      <vt:lpstr>Bacterial pneumonia</vt:lpstr>
      <vt:lpstr>鑑別診斷</vt:lpstr>
      <vt:lpstr>Take home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流感臨床診斷與檢驗</dc:title>
  <dc:creator>景霳 羅</dc:creator>
  <cp:lastModifiedBy>景霳 羅</cp:lastModifiedBy>
  <cp:revision>50</cp:revision>
  <dcterms:created xsi:type="dcterms:W3CDTF">2022-08-18T09:27:26Z</dcterms:created>
  <dcterms:modified xsi:type="dcterms:W3CDTF">2022-08-19T20:25:02Z</dcterms:modified>
</cp:coreProperties>
</file>